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7" r:id="rId2"/>
    <p:sldId id="259" r:id="rId3"/>
    <p:sldId id="300" r:id="rId4"/>
    <p:sldId id="334" r:id="rId5"/>
    <p:sldId id="335" r:id="rId6"/>
    <p:sldId id="336" r:id="rId7"/>
    <p:sldId id="337" r:id="rId8"/>
    <p:sldId id="338" r:id="rId9"/>
    <p:sldId id="339" r:id="rId10"/>
    <p:sldId id="340" r:id="rId11"/>
    <p:sldId id="341" r:id="rId12"/>
    <p:sldId id="342" r:id="rId13"/>
    <p:sldId id="343" r:id="rId14"/>
    <p:sldId id="344" r:id="rId15"/>
    <p:sldId id="262" r:id="rId16"/>
    <p:sldId id="345" r:id="rId17"/>
    <p:sldId id="346" r:id="rId18"/>
    <p:sldId id="347" r:id="rId19"/>
    <p:sldId id="263" r:id="rId20"/>
    <p:sldId id="349" r:id="rId21"/>
    <p:sldId id="348" r:id="rId22"/>
    <p:sldId id="350" r:id="rId23"/>
    <p:sldId id="264" r:id="rId24"/>
    <p:sldId id="351" r:id="rId25"/>
    <p:sldId id="352" r:id="rId26"/>
    <p:sldId id="354" r:id="rId27"/>
    <p:sldId id="353" r:id="rId28"/>
    <p:sldId id="265" r:id="rId29"/>
    <p:sldId id="355" r:id="rId30"/>
    <p:sldId id="356" r:id="rId31"/>
    <p:sldId id="358" r:id="rId32"/>
    <p:sldId id="359" r:id="rId33"/>
    <p:sldId id="360" r:id="rId34"/>
    <p:sldId id="361" r:id="rId35"/>
    <p:sldId id="362" r:id="rId36"/>
    <p:sldId id="363" r:id="rId37"/>
    <p:sldId id="364" r:id="rId38"/>
    <p:sldId id="365" r:id="rId39"/>
    <p:sldId id="366" r:id="rId40"/>
    <p:sldId id="271" r:id="rId41"/>
    <p:sldId id="367" r:id="rId42"/>
    <p:sldId id="368" r:id="rId43"/>
    <p:sldId id="372" r:id="rId44"/>
    <p:sldId id="419" r:id="rId45"/>
    <p:sldId id="420" r:id="rId46"/>
    <p:sldId id="421" r:id="rId47"/>
    <p:sldId id="422" r:id="rId48"/>
    <p:sldId id="423" r:id="rId49"/>
    <p:sldId id="424" r:id="rId50"/>
    <p:sldId id="426"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1" r:id="rId79"/>
    <p:sldId id="272" r:id="rId80"/>
    <p:sldId id="273" r:id="rId81"/>
    <p:sldId id="402" r:id="rId82"/>
    <p:sldId id="403" r:id="rId83"/>
    <p:sldId id="404" r:id="rId84"/>
    <p:sldId id="405" r:id="rId85"/>
    <p:sldId id="274" r:id="rId86"/>
    <p:sldId id="406" r:id="rId87"/>
    <p:sldId id="407" r:id="rId88"/>
    <p:sldId id="408" r:id="rId89"/>
    <p:sldId id="409" r:id="rId90"/>
    <p:sldId id="410" r:id="rId91"/>
    <p:sldId id="411" r:id="rId92"/>
    <p:sldId id="412" r:id="rId93"/>
    <p:sldId id="413" r:id="rId94"/>
    <p:sldId id="416" r:id="rId95"/>
    <p:sldId id="415" r:id="rId96"/>
    <p:sldId id="417" r:id="rId97"/>
    <p:sldId id="418" r:id="rId98"/>
    <p:sldId id="308" r:id="rId99"/>
    <p:sldId id="310" r:id="rId10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86866"/>
    <a:srgbClr val="C15653"/>
    <a:srgbClr val="D38583"/>
    <a:srgbClr val="3EA6C2"/>
    <a:srgbClr val="33CCFF"/>
    <a:srgbClr val="44A9C4"/>
    <a:srgbClr val="FF8BFF"/>
    <a:srgbClr val="FFB7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6" autoAdjust="0"/>
  </p:normalViewPr>
  <p:slideViewPr>
    <p:cSldViewPr>
      <p:cViewPr varScale="1">
        <p:scale>
          <a:sx n="66" d="100"/>
          <a:sy n="66" d="100"/>
        </p:scale>
        <p:origin x="-102" y="-12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E56BF6-AA86-44A2-8209-6F545605BC45}" type="doc">
      <dgm:prSet loTypeId="urn:microsoft.com/office/officeart/2011/layout/TabList" loCatId="list" qsTypeId="urn:microsoft.com/office/officeart/2005/8/quickstyle/3d6" qsCatId="3D" csTypeId="urn:microsoft.com/office/officeart/2005/8/colors/colorful4" csCatId="colorful" phldr="1"/>
      <dgm:spPr/>
      <dgm:t>
        <a:bodyPr/>
        <a:lstStyle/>
        <a:p>
          <a:endParaRPr lang="zh-CN" altLang="en-US"/>
        </a:p>
      </dgm:t>
    </dgm:pt>
    <dgm:pt modelId="{A03926B7-8ED5-4C3A-AF6F-C4B1B73A2E3A}">
      <dgm:prSet custT="1"/>
      <dgm:spPr/>
      <dgm:t>
        <a:bodyPr/>
        <a:lstStyle/>
        <a:p>
          <a:pPr rtl="0"/>
          <a:r>
            <a:rPr lang="en-US" sz="2400" dirty="0" smtClean="0"/>
            <a:t>STM32F100</a:t>
          </a:r>
          <a:endParaRPr lang="zh-CN" sz="2400" dirty="0"/>
        </a:p>
      </dgm:t>
    </dgm:pt>
    <dgm:pt modelId="{CB58E81B-67F2-4CBA-808B-E19AF331466C}" type="parTrans" cxnId="{3977F6BE-8074-4004-8E04-43549DCB74A9}">
      <dgm:prSet/>
      <dgm:spPr/>
      <dgm:t>
        <a:bodyPr/>
        <a:lstStyle/>
        <a:p>
          <a:endParaRPr lang="zh-CN" altLang="en-US" sz="2400"/>
        </a:p>
      </dgm:t>
    </dgm:pt>
    <dgm:pt modelId="{8B2CDA41-D00D-4B3F-9019-86FAC588FF40}" type="sibTrans" cxnId="{3977F6BE-8074-4004-8E04-43549DCB74A9}">
      <dgm:prSet/>
      <dgm:spPr/>
      <dgm:t>
        <a:bodyPr/>
        <a:lstStyle/>
        <a:p>
          <a:endParaRPr lang="zh-CN" altLang="en-US" sz="2400"/>
        </a:p>
      </dgm:t>
    </dgm:pt>
    <dgm:pt modelId="{ABAB6565-DC77-40E7-8D36-B6F5519B170B}">
      <dgm:prSet custT="1"/>
      <dgm:spPr/>
      <dgm:t>
        <a:bodyPr/>
        <a:lstStyle/>
        <a:p>
          <a:pPr rtl="0"/>
          <a:r>
            <a:rPr lang="zh-CN" sz="1800" b="1" dirty="0" smtClean="0"/>
            <a:t>主频为</a:t>
          </a:r>
          <a:r>
            <a:rPr lang="en-US" sz="1800" b="1" dirty="0" smtClean="0"/>
            <a:t>24MHz</a:t>
          </a:r>
          <a:r>
            <a:rPr lang="zh-CN" sz="1800" b="1" dirty="0" smtClean="0"/>
            <a:t>，具有电机控制和消费电子控制功能；</a:t>
          </a:r>
          <a:endParaRPr lang="zh-CN" sz="1800" b="1" dirty="0"/>
        </a:p>
      </dgm:t>
    </dgm:pt>
    <dgm:pt modelId="{55262A5F-2F14-4B9A-B964-1B273FB91634}" type="parTrans" cxnId="{A9A7A23E-61ED-4106-86B4-110D8053F175}">
      <dgm:prSet/>
      <dgm:spPr/>
      <dgm:t>
        <a:bodyPr/>
        <a:lstStyle/>
        <a:p>
          <a:endParaRPr lang="zh-CN" altLang="en-US" sz="2400"/>
        </a:p>
      </dgm:t>
    </dgm:pt>
    <dgm:pt modelId="{E2097AD3-B162-4085-9312-33CD78F29227}" type="sibTrans" cxnId="{A9A7A23E-61ED-4106-86B4-110D8053F175}">
      <dgm:prSet/>
      <dgm:spPr/>
      <dgm:t>
        <a:bodyPr/>
        <a:lstStyle/>
        <a:p>
          <a:endParaRPr lang="zh-CN" altLang="en-US" sz="2400"/>
        </a:p>
      </dgm:t>
    </dgm:pt>
    <dgm:pt modelId="{A54F7776-75E1-4623-A362-B1F487C7FDD3}">
      <dgm:prSet custT="1"/>
      <dgm:spPr/>
      <dgm:t>
        <a:bodyPr/>
        <a:lstStyle/>
        <a:p>
          <a:pPr rtl="0"/>
          <a:r>
            <a:rPr lang="en-US" sz="2400" dirty="0" smtClean="0"/>
            <a:t>STM32F101</a:t>
          </a:r>
          <a:endParaRPr lang="zh-CN" sz="2400" dirty="0"/>
        </a:p>
      </dgm:t>
    </dgm:pt>
    <dgm:pt modelId="{5C427542-F6E8-407E-A78A-C40E711A38AD}" type="parTrans" cxnId="{E9C45D3F-6895-4393-8F87-F3D6517F9BD6}">
      <dgm:prSet/>
      <dgm:spPr/>
      <dgm:t>
        <a:bodyPr/>
        <a:lstStyle/>
        <a:p>
          <a:endParaRPr lang="zh-CN" altLang="en-US" sz="2400"/>
        </a:p>
      </dgm:t>
    </dgm:pt>
    <dgm:pt modelId="{FC7B8C6E-33B6-4674-8B08-8D5F8996867F}" type="sibTrans" cxnId="{E9C45D3F-6895-4393-8F87-F3D6517F9BD6}">
      <dgm:prSet/>
      <dgm:spPr/>
      <dgm:t>
        <a:bodyPr/>
        <a:lstStyle/>
        <a:p>
          <a:endParaRPr lang="zh-CN" altLang="en-US" sz="2400"/>
        </a:p>
      </dgm:t>
    </dgm:pt>
    <dgm:pt modelId="{353730BC-68BC-406D-8A5F-DE543E2AEC00}">
      <dgm:prSet custT="1"/>
      <dgm:spPr/>
      <dgm:t>
        <a:bodyPr/>
        <a:lstStyle/>
        <a:p>
          <a:pPr rtl="0"/>
          <a:r>
            <a:rPr lang="zh-CN" sz="1800" b="1" dirty="0" smtClean="0"/>
            <a:t>基本型，主频为</a:t>
          </a:r>
          <a:r>
            <a:rPr lang="en-US" sz="1800" b="1" dirty="0" smtClean="0"/>
            <a:t>36MHz</a:t>
          </a:r>
          <a:r>
            <a:rPr lang="zh-CN" sz="1800" b="1" dirty="0" smtClean="0"/>
            <a:t>，具有高达</a:t>
          </a:r>
          <a:r>
            <a:rPr lang="en-US" sz="1800" b="1" dirty="0" smtClean="0"/>
            <a:t>1MB</a:t>
          </a:r>
          <a:r>
            <a:rPr lang="zh-CN" sz="1800" b="1" dirty="0" smtClean="0"/>
            <a:t>的</a:t>
          </a:r>
          <a:r>
            <a:rPr lang="en-US" sz="1800" b="1" dirty="0" smtClean="0"/>
            <a:t>Flash</a:t>
          </a:r>
          <a:r>
            <a:rPr lang="zh-CN" sz="1800" b="1" dirty="0" smtClean="0"/>
            <a:t>；</a:t>
          </a:r>
          <a:endParaRPr lang="zh-CN" sz="1800" b="1" dirty="0"/>
        </a:p>
      </dgm:t>
    </dgm:pt>
    <dgm:pt modelId="{29F79DEA-A482-4F64-8040-F653B8F720A0}" type="parTrans" cxnId="{C7F036FB-CC4E-41F6-BDA1-A53AEC95C6CA}">
      <dgm:prSet/>
      <dgm:spPr/>
      <dgm:t>
        <a:bodyPr/>
        <a:lstStyle/>
        <a:p>
          <a:endParaRPr lang="zh-CN" altLang="en-US" sz="2400"/>
        </a:p>
      </dgm:t>
    </dgm:pt>
    <dgm:pt modelId="{97BD8509-BE61-4426-B9B1-06EEB79A1D7C}" type="sibTrans" cxnId="{C7F036FB-CC4E-41F6-BDA1-A53AEC95C6CA}">
      <dgm:prSet/>
      <dgm:spPr/>
      <dgm:t>
        <a:bodyPr/>
        <a:lstStyle/>
        <a:p>
          <a:endParaRPr lang="zh-CN" altLang="en-US" sz="2400"/>
        </a:p>
      </dgm:t>
    </dgm:pt>
    <dgm:pt modelId="{5976BCBF-C89C-47AA-914F-39D8C7F699CE}">
      <dgm:prSet custT="1"/>
      <dgm:spPr/>
      <dgm:t>
        <a:bodyPr/>
        <a:lstStyle/>
        <a:p>
          <a:pPr rtl="0"/>
          <a:r>
            <a:rPr lang="en-US" sz="2400" dirty="0" smtClean="0"/>
            <a:t>STM32F102</a:t>
          </a:r>
          <a:endParaRPr lang="zh-CN" sz="2400" dirty="0"/>
        </a:p>
      </dgm:t>
    </dgm:pt>
    <dgm:pt modelId="{754794A1-DE02-41FA-9F56-C063A49B4B99}" type="parTrans" cxnId="{83E48C27-8954-431C-B491-23B25774AEE4}">
      <dgm:prSet/>
      <dgm:spPr/>
      <dgm:t>
        <a:bodyPr/>
        <a:lstStyle/>
        <a:p>
          <a:endParaRPr lang="zh-CN" altLang="en-US" sz="2400"/>
        </a:p>
      </dgm:t>
    </dgm:pt>
    <dgm:pt modelId="{00EF4D0A-627F-4DBF-8220-93AE86D4480D}" type="sibTrans" cxnId="{83E48C27-8954-431C-B491-23B25774AEE4}">
      <dgm:prSet/>
      <dgm:spPr/>
      <dgm:t>
        <a:bodyPr/>
        <a:lstStyle/>
        <a:p>
          <a:endParaRPr lang="zh-CN" altLang="en-US" sz="2400"/>
        </a:p>
      </dgm:t>
    </dgm:pt>
    <dgm:pt modelId="{9954415F-4F38-4161-9DA1-A899EE805351}">
      <dgm:prSet custT="1"/>
      <dgm:spPr/>
      <dgm:t>
        <a:bodyPr/>
        <a:lstStyle/>
        <a:p>
          <a:pPr rtl="0"/>
          <a:r>
            <a:rPr lang="en-US" sz="1800" b="1" dirty="0" smtClean="0"/>
            <a:t>USB</a:t>
          </a:r>
          <a:r>
            <a:rPr lang="zh-CN" sz="1800" b="1" dirty="0" smtClean="0"/>
            <a:t>基本型，主频为</a:t>
          </a:r>
          <a:r>
            <a:rPr lang="en-US" sz="1800" b="1" dirty="0" smtClean="0"/>
            <a:t>48MHz</a:t>
          </a:r>
          <a:r>
            <a:rPr lang="zh-CN" sz="1800" b="1" dirty="0" smtClean="0"/>
            <a:t>，具有</a:t>
          </a:r>
          <a:r>
            <a:rPr lang="en-US" sz="1800" b="1" dirty="0" smtClean="0"/>
            <a:t>USB FS device</a:t>
          </a:r>
          <a:r>
            <a:rPr lang="zh-CN" sz="1800" b="1" dirty="0" smtClean="0"/>
            <a:t>接口；</a:t>
          </a:r>
          <a:endParaRPr lang="zh-CN" sz="1800" b="1" dirty="0"/>
        </a:p>
      </dgm:t>
    </dgm:pt>
    <dgm:pt modelId="{7B141BF3-1B24-486D-A0CA-5DF3A9BB0C74}" type="parTrans" cxnId="{38B7B8E6-CDF3-466A-86EB-A39EF220D8CD}">
      <dgm:prSet/>
      <dgm:spPr/>
      <dgm:t>
        <a:bodyPr/>
        <a:lstStyle/>
        <a:p>
          <a:endParaRPr lang="zh-CN" altLang="en-US" sz="2400"/>
        </a:p>
      </dgm:t>
    </dgm:pt>
    <dgm:pt modelId="{0A6DB1DD-4B81-4F1D-B914-BB389E66CCCA}" type="sibTrans" cxnId="{38B7B8E6-CDF3-466A-86EB-A39EF220D8CD}">
      <dgm:prSet/>
      <dgm:spPr/>
      <dgm:t>
        <a:bodyPr/>
        <a:lstStyle/>
        <a:p>
          <a:endParaRPr lang="zh-CN" altLang="en-US" sz="2400"/>
        </a:p>
      </dgm:t>
    </dgm:pt>
    <dgm:pt modelId="{204F0470-46D3-4E99-A5CF-26DD3365AF17}">
      <dgm:prSet custT="1"/>
      <dgm:spPr/>
      <dgm:t>
        <a:bodyPr/>
        <a:lstStyle/>
        <a:p>
          <a:pPr rtl="0"/>
          <a:r>
            <a:rPr lang="en-US" sz="2400" dirty="0" smtClean="0"/>
            <a:t>STM32F103</a:t>
          </a:r>
          <a:endParaRPr lang="zh-CN" sz="2400" dirty="0"/>
        </a:p>
      </dgm:t>
    </dgm:pt>
    <dgm:pt modelId="{F53EC8A8-458D-4428-B1F2-02B2BF7BF37A}" type="parTrans" cxnId="{4599AE54-BA9F-43E6-B7F1-68EB48238EEE}">
      <dgm:prSet/>
      <dgm:spPr/>
      <dgm:t>
        <a:bodyPr/>
        <a:lstStyle/>
        <a:p>
          <a:endParaRPr lang="zh-CN" altLang="en-US" sz="2400"/>
        </a:p>
      </dgm:t>
    </dgm:pt>
    <dgm:pt modelId="{E1E90F2B-99C9-4C22-8287-5B02576FF5A8}" type="sibTrans" cxnId="{4599AE54-BA9F-43E6-B7F1-68EB48238EEE}">
      <dgm:prSet/>
      <dgm:spPr/>
      <dgm:t>
        <a:bodyPr/>
        <a:lstStyle/>
        <a:p>
          <a:endParaRPr lang="zh-CN" altLang="en-US" sz="2400"/>
        </a:p>
      </dgm:t>
    </dgm:pt>
    <dgm:pt modelId="{468B93E6-64B1-44CF-9B08-3B0D49AE92AB}">
      <dgm:prSet custT="1"/>
      <dgm:spPr/>
      <dgm:t>
        <a:bodyPr/>
        <a:lstStyle/>
        <a:p>
          <a:pPr rtl="0"/>
          <a:r>
            <a:rPr lang="zh-CN" sz="1800" b="1" dirty="0" smtClean="0"/>
            <a:t>增强型，主频为</a:t>
          </a:r>
          <a:r>
            <a:rPr lang="en-US" sz="1800" b="1" dirty="0" smtClean="0"/>
            <a:t>72MHz</a:t>
          </a:r>
          <a:r>
            <a:rPr lang="zh-CN" sz="1800" b="1" dirty="0" smtClean="0"/>
            <a:t>，具有高达</a:t>
          </a:r>
          <a:r>
            <a:rPr lang="en-US" sz="1800" b="1" dirty="0" smtClean="0"/>
            <a:t>1MB</a:t>
          </a:r>
          <a:r>
            <a:rPr lang="zh-CN" sz="1800" b="1" dirty="0" smtClean="0"/>
            <a:t>的</a:t>
          </a:r>
          <a:r>
            <a:rPr lang="en-US" sz="1800" b="1" dirty="0" smtClean="0"/>
            <a:t>Flash</a:t>
          </a:r>
          <a:r>
            <a:rPr lang="zh-CN" sz="1800" b="1" dirty="0" smtClean="0"/>
            <a:t>、电机控制、</a:t>
          </a:r>
          <a:r>
            <a:rPr lang="en-US" sz="1800" b="1" dirty="0" smtClean="0"/>
            <a:t>USB</a:t>
          </a:r>
          <a:r>
            <a:rPr lang="zh-CN" sz="1800" b="1" dirty="0" smtClean="0"/>
            <a:t>和</a:t>
          </a:r>
          <a:r>
            <a:rPr lang="en-US" sz="1800" b="1" dirty="0" smtClean="0"/>
            <a:t>CAN</a:t>
          </a:r>
          <a:r>
            <a:rPr lang="zh-CN" sz="1800" b="1" dirty="0" smtClean="0"/>
            <a:t>；</a:t>
          </a:r>
          <a:endParaRPr lang="zh-CN" sz="1800" b="1" dirty="0"/>
        </a:p>
      </dgm:t>
    </dgm:pt>
    <dgm:pt modelId="{79F00F89-DEE6-43AF-A4B2-2DB81CE28DD2}" type="parTrans" cxnId="{745E5FE1-3B3E-4CA0-AC2D-519C9E026633}">
      <dgm:prSet/>
      <dgm:spPr/>
      <dgm:t>
        <a:bodyPr/>
        <a:lstStyle/>
        <a:p>
          <a:endParaRPr lang="zh-CN" altLang="en-US" sz="2400"/>
        </a:p>
      </dgm:t>
    </dgm:pt>
    <dgm:pt modelId="{8B58360E-A9A7-43FD-A9E7-9520A882174C}" type="sibTrans" cxnId="{745E5FE1-3B3E-4CA0-AC2D-519C9E026633}">
      <dgm:prSet/>
      <dgm:spPr/>
      <dgm:t>
        <a:bodyPr/>
        <a:lstStyle/>
        <a:p>
          <a:endParaRPr lang="zh-CN" altLang="en-US" sz="2400"/>
        </a:p>
      </dgm:t>
    </dgm:pt>
    <dgm:pt modelId="{0D8A80FD-E525-49CF-A1A4-AFF8E9BFA1FC}">
      <dgm:prSet custT="1"/>
      <dgm:spPr/>
      <dgm:t>
        <a:bodyPr/>
        <a:lstStyle/>
        <a:p>
          <a:pPr rtl="0"/>
          <a:r>
            <a:rPr lang="en-US" sz="2000" dirty="0" smtClean="0"/>
            <a:t>STM32F105/107</a:t>
          </a:r>
          <a:endParaRPr lang="zh-CN" sz="2000" dirty="0"/>
        </a:p>
      </dgm:t>
    </dgm:pt>
    <dgm:pt modelId="{1E1F7DD3-6145-44E7-B2BD-2632184DCBA5}" type="parTrans" cxnId="{DA34F9DC-1581-474A-A332-E0ADE2B25F9D}">
      <dgm:prSet/>
      <dgm:spPr/>
      <dgm:t>
        <a:bodyPr/>
        <a:lstStyle/>
        <a:p>
          <a:endParaRPr lang="zh-CN" altLang="en-US" sz="2400"/>
        </a:p>
      </dgm:t>
    </dgm:pt>
    <dgm:pt modelId="{FA7C70DE-C3EE-4FC8-8365-78633A87C114}" type="sibTrans" cxnId="{DA34F9DC-1581-474A-A332-E0ADE2B25F9D}">
      <dgm:prSet/>
      <dgm:spPr/>
      <dgm:t>
        <a:bodyPr/>
        <a:lstStyle/>
        <a:p>
          <a:endParaRPr lang="zh-CN" altLang="en-US" sz="2400"/>
        </a:p>
      </dgm:t>
    </dgm:pt>
    <dgm:pt modelId="{20345AD2-4152-41B9-87FB-0D18D0C5E219}">
      <dgm:prSet custT="1"/>
      <dgm:spPr/>
      <dgm:t>
        <a:bodyPr/>
        <a:lstStyle/>
        <a:p>
          <a:pPr rtl="0"/>
          <a:r>
            <a:rPr lang="zh-CN" sz="1800" b="1" dirty="0" smtClean="0"/>
            <a:t>互联型，主频为</a:t>
          </a:r>
          <a:r>
            <a:rPr lang="en-US" sz="1800" b="1" dirty="0" smtClean="0"/>
            <a:t>72MHz</a:t>
          </a:r>
          <a:r>
            <a:rPr lang="zh-CN" sz="1800" b="1" dirty="0" smtClean="0"/>
            <a:t>，具有以太网</a:t>
          </a:r>
          <a:r>
            <a:rPr lang="en-US" sz="1800" b="1" dirty="0" smtClean="0"/>
            <a:t>MAC</a:t>
          </a:r>
          <a:r>
            <a:rPr lang="zh-CN" sz="1800" b="1" dirty="0" smtClean="0"/>
            <a:t>、</a:t>
          </a:r>
          <a:r>
            <a:rPr lang="en-US" sz="1800" b="1" dirty="0" smtClean="0"/>
            <a:t>CAN</a:t>
          </a:r>
          <a:r>
            <a:rPr lang="zh-CN" sz="1800" b="1" dirty="0" smtClean="0"/>
            <a:t>和</a:t>
          </a:r>
          <a:r>
            <a:rPr lang="en-US" sz="1800" b="1" dirty="0" smtClean="0"/>
            <a:t>USB 2.0 OTG</a:t>
          </a:r>
          <a:r>
            <a:rPr lang="zh-CN" sz="1800" b="1" dirty="0" smtClean="0"/>
            <a:t>。</a:t>
          </a:r>
          <a:endParaRPr lang="zh-CN" sz="1800" b="1" dirty="0"/>
        </a:p>
      </dgm:t>
    </dgm:pt>
    <dgm:pt modelId="{1F1A8BBC-D610-4A8B-A8AC-23DC81BF4D13}" type="parTrans" cxnId="{E105FFDE-9460-4B15-8BF5-65FF3680EDE2}">
      <dgm:prSet/>
      <dgm:spPr/>
      <dgm:t>
        <a:bodyPr/>
        <a:lstStyle/>
        <a:p>
          <a:endParaRPr lang="zh-CN" altLang="en-US" sz="2400"/>
        </a:p>
      </dgm:t>
    </dgm:pt>
    <dgm:pt modelId="{522144FD-4217-4558-8B73-3978F26A47A5}" type="sibTrans" cxnId="{E105FFDE-9460-4B15-8BF5-65FF3680EDE2}">
      <dgm:prSet/>
      <dgm:spPr/>
      <dgm:t>
        <a:bodyPr/>
        <a:lstStyle/>
        <a:p>
          <a:endParaRPr lang="zh-CN" altLang="en-US" sz="2400"/>
        </a:p>
      </dgm:t>
    </dgm:pt>
    <dgm:pt modelId="{6A492C4B-4F85-4CAF-8CF5-3F0537657646}" type="pres">
      <dgm:prSet presAssocID="{C9E56BF6-AA86-44A2-8209-6F545605BC45}" presName="Name0" presStyleCnt="0">
        <dgm:presLayoutVars>
          <dgm:chMax/>
          <dgm:chPref val="3"/>
          <dgm:dir/>
          <dgm:animOne val="branch"/>
          <dgm:animLvl val="lvl"/>
        </dgm:presLayoutVars>
      </dgm:prSet>
      <dgm:spPr/>
      <dgm:t>
        <a:bodyPr/>
        <a:lstStyle/>
        <a:p>
          <a:endParaRPr lang="zh-CN" altLang="en-US"/>
        </a:p>
      </dgm:t>
    </dgm:pt>
    <dgm:pt modelId="{2F144521-50AF-4C32-A672-D8578EBFBC70}" type="pres">
      <dgm:prSet presAssocID="{A03926B7-8ED5-4C3A-AF6F-C4B1B73A2E3A}" presName="composite" presStyleCnt="0"/>
      <dgm:spPr/>
    </dgm:pt>
    <dgm:pt modelId="{7F61F9A4-5A17-4DF4-BCC1-172529490823}" type="pres">
      <dgm:prSet presAssocID="{A03926B7-8ED5-4C3A-AF6F-C4B1B73A2E3A}" presName="FirstChild" presStyleLbl="revTx" presStyleIdx="0" presStyleCnt="5">
        <dgm:presLayoutVars>
          <dgm:chMax val="0"/>
          <dgm:chPref val="0"/>
          <dgm:bulletEnabled val="1"/>
        </dgm:presLayoutVars>
      </dgm:prSet>
      <dgm:spPr/>
      <dgm:t>
        <a:bodyPr/>
        <a:lstStyle/>
        <a:p>
          <a:endParaRPr lang="zh-CN" altLang="en-US"/>
        </a:p>
      </dgm:t>
    </dgm:pt>
    <dgm:pt modelId="{A43CD613-E16E-4857-866D-B74EB9307667}" type="pres">
      <dgm:prSet presAssocID="{A03926B7-8ED5-4C3A-AF6F-C4B1B73A2E3A}" presName="Parent" presStyleLbl="alignNode1" presStyleIdx="0" presStyleCnt="5">
        <dgm:presLayoutVars>
          <dgm:chMax val="3"/>
          <dgm:chPref val="3"/>
          <dgm:bulletEnabled val="1"/>
        </dgm:presLayoutVars>
      </dgm:prSet>
      <dgm:spPr/>
      <dgm:t>
        <a:bodyPr/>
        <a:lstStyle/>
        <a:p>
          <a:endParaRPr lang="zh-CN" altLang="en-US"/>
        </a:p>
      </dgm:t>
    </dgm:pt>
    <dgm:pt modelId="{FCB85E7F-154C-4F23-87B1-CF32C75CE836}" type="pres">
      <dgm:prSet presAssocID="{A03926B7-8ED5-4C3A-AF6F-C4B1B73A2E3A}" presName="Accent" presStyleLbl="parChTrans1D1" presStyleIdx="0" presStyleCnt="5"/>
      <dgm:spPr/>
    </dgm:pt>
    <dgm:pt modelId="{DA061668-641C-44F4-A907-72107CDF58F9}" type="pres">
      <dgm:prSet presAssocID="{8B2CDA41-D00D-4B3F-9019-86FAC588FF40}" presName="sibTrans" presStyleCnt="0"/>
      <dgm:spPr/>
    </dgm:pt>
    <dgm:pt modelId="{AD7A5C36-9749-449C-9CDC-A898B0A6B324}" type="pres">
      <dgm:prSet presAssocID="{A54F7776-75E1-4623-A362-B1F487C7FDD3}" presName="composite" presStyleCnt="0"/>
      <dgm:spPr/>
    </dgm:pt>
    <dgm:pt modelId="{D7BCC584-130D-4B5C-AD94-4534207ADC2B}" type="pres">
      <dgm:prSet presAssocID="{A54F7776-75E1-4623-A362-B1F487C7FDD3}" presName="FirstChild" presStyleLbl="revTx" presStyleIdx="1" presStyleCnt="5">
        <dgm:presLayoutVars>
          <dgm:chMax val="0"/>
          <dgm:chPref val="0"/>
          <dgm:bulletEnabled val="1"/>
        </dgm:presLayoutVars>
      </dgm:prSet>
      <dgm:spPr/>
      <dgm:t>
        <a:bodyPr/>
        <a:lstStyle/>
        <a:p>
          <a:endParaRPr lang="zh-CN" altLang="en-US"/>
        </a:p>
      </dgm:t>
    </dgm:pt>
    <dgm:pt modelId="{9DBCECD2-9645-4D01-8388-483DFB38FBD0}" type="pres">
      <dgm:prSet presAssocID="{A54F7776-75E1-4623-A362-B1F487C7FDD3}" presName="Parent" presStyleLbl="alignNode1" presStyleIdx="1" presStyleCnt="5">
        <dgm:presLayoutVars>
          <dgm:chMax val="3"/>
          <dgm:chPref val="3"/>
          <dgm:bulletEnabled val="1"/>
        </dgm:presLayoutVars>
      </dgm:prSet>
      <dgm:spPr/>
      <dgm:t>
        <a:bodyPr/>
        <a:lstStyle/>
        <a:p>
          <a:endParaRPr lang="zh-CN" altLang="en-US"/>
        </a:p>
      </dgm:t>
    </dgm:pt>
    <dgm:pt modelId="{63F3E6E9-A829-495B-B5F9-ACE73767C2F5}" type="pres">
      <dgm:prSet presAssocID="{A54F7776-75E1-4623-A362-B1F487C7FDD3}" presName="Accent" presStyleLbl="parChTrans1D1" presStyleIdx="1" presStyleCnt="5"/>
      <dgm:spPr/>
    </dgm:pt>
    <dgm:pt modelId="{04E1196B-1A8F-4366-923A-B84605476A45}" type="pres">
      <dgm:prSet presAssocID="{FC7B8C6E-33B6-4674-8B08-8D5F8996867F}" presName="sibTrans" presStyleCnt="0"/>
      <dgm:spPr/>
    </dgm:pt>
    <dgm:pt modelId="{070587BE-F13C-45AA-99BE-0B147E2AA129}" type="pres">
      <dgm:prSet presAssocID="{5976BCBF-C89C-47AA-914F-39D8C7F699CE}" presName="composite" presStyleCnt="0"/>
      <dgm:spPr/>
    </dgm:pt>
    <dgm:pt modelId="{E747F86D-00CA-4A03-AF42-62C17112CD93}" type="pres">
      <dgm:prSet presAssocID="{5976BCBF-C89C-47AA-914F-39D8C7F699CE}" presName="FirstChild" presStyleLbl="revTx" presStyleIdx="2" presStyleCnt="5">
        <dgm:presLayoutVars>
          <dgm:chMax val="0"/>
          <dgm:chPref val="0"/>
          <dgm:bulletEnabled val="1"/>
        </dgm:presLayoutVars>
      </dgm:prSet>
      <dgm:spPr/>
      <dgm:t>
        <a:bodyPr/>
        <a:lstStyle/>
        <a:p>
          <a:endParaRPr lang="zh-CN" altLang="en-US"/>
        </a:p>
      </dgm:t>
    </dgm:pt>
    <dgm:pt modelId="{743ED3D7-39AA-4532-AD0D-DB3FEF1D4F7A}" type="pres">
      <dgm:prSet presAssocID="{5976BCBF-C89C-47AA-914F-39D8C7F699CE}" presName="Parent" presStyleLbl="alignNode1" presStyleIdx="2" presStyleCnt="5">
        <dgm:presLayoutVars>
          <dgm:chMax val="3"/>
          <dgm:chPref val="3"/>
          <dgm:bulletEnabled val="1"/>
        </dgm:presLayoutVars>
      </dgm:prSet>
      <dgm:spPr/>
      <dgm:t>
        <a:bodyPr/>
        <a:lstStyle/>
        <a:p>
          <a:endParaRPr lang="zh-CN" altLang="en-US"/>
        </a:p>
      </dgm:t>
    </dgm:pt>
    <dgm:pt modelId="{C70563B8-6077-48AE-92F6-EC12A4854705}" type="pres">
      <dgm:prSet presAssocID="{5976BCBF-C89C-47AA-914F-39D8C7F699CE}" presName="Accent" presStyleLbl="parChTrans1D1" presStyleIdx="2" presStyleCnt="5"/>
      <dgm:spPr/>
    </dgm:pt>
    <dgm:pt modelId="{452E2D30-950F-4062-AEA0-88E533805DFD}" type="pres">
      <dgm:prSet presAssocID="{00EF4D0A-627F-4DBF-8220-93AE86D4480D}" presName="sibTrans" presStyleCnt="0"/>
      <dgm:spPr/>
    </dgm:pt>
    <dgm:pt modelId="{9E8A15B9-3FF6-4FB2-8E7E-9591E34C5631}" type="pres">
      <dgm:prSet presAssocID="{204F0470-46D3-4E99-A5CF-26DD3365AF17}" presName="composite" presStyleCnt="0"/>
      <dgm:spPr/>
    </dgm:pt>
    <dgm:pt modelId="{657AD969-29E8-4FE0-A8D5-EFEAFE8F2B7D}" type="pres">
      <dgm:prSet presAssocID="{204F0470-46D3-4E99-A5CF-26DD3365AF17}" presName="FirstChild" presStyleLbl="revTx" presStyleIdx="3" presStyleCnt="5">
        <dgm:presLayoutVars>
          <dgm:chMax val="0"/>
          <dgm:chPref val="0"/>
          <dgm:bulletEnabled val="1"/>
        </dgm:presLayoutVars>
      </dgm:prSet>
      <dgm:spPr/>
      <dgm:t>
        <a:bodyPr/>
        <a:lstStyle/>
        <a:p>
          <a:endParaRPr lang="zh-CN" altLang="en-US"/>
        </a:p>
      </dgm:t>
    </dgm:pt>
    <dgm:pt modelId="{6EE31DA5-DDDE-4E1F-A29B-BEF17863240D}" type="pres">
      <dgm:prSet presAssocID="{204F0470-46D3-4E99-A5CF-26DD3365AF17}" presName="Parent" presStyleLbl="alignNode1" presStyleIdx="3" presStyleCnt="5">
        <dgm:presLayoutVars>
          <dgm:chMax val="3"/>
          <dgm:chPref val="3"/>
          <dgm:bulletEnabled val="1"/>
        </dgm:presLayoutVars>
      </dgm:prSet>
      <dgm:spPr/>
      <dgm:t>
        <a:bodyPr/>
        <a:lstStyle/>
        <a:p>
          <a:endParaRPr lang="zh-CN" altLang="en-US"/>
        </a:p>
      </dgm:t>
    </dgm:pt>
    <dgm:pt modelId="{2565F8EA-D7E0-441F-8080-DAB9505087E2}" type="pres">
      <dgm:prSet presAssocID="{204F0470-46D3-4E99-A5CF-26DD3365AF17}" presName="Accent" presStyleLbl="parChTrans1D1" presStyleIdx="3" presStyleCnt="5"/>
      <dgm:spPr/>
    </dgm:pt>
    <dgm:pt modelId="{1E2F06F4-5DFC-45CB-8EC5-E55E8CC95CA4}" type="pres">
      <dgm:prSet presAssocID="{E1E90F2B-99C9-4C22-8287-5B02576FF5A8}" presName="sibTrans" presStyleCnt="0"/>
      <dgm:spPr/>
    </dgm:pt>
    <dgm:pt modelId="{BECA6A2B-9EF0-49EB-8319-696A9BE18819}" type="pres">
      <dgm:prSet presAssocID="{0D8A80FD-E525-49CF-A1A4-AFF8E9BFA1FC}" presName="composite" presStyleCnt="0"/>
      <dgm:spPr/>
    </dgm:pt>
    <dgm:pt modelId="{99EF64C9-59C5-46D2-8D6C-5803794FA029}" type="pres">
      <dgm:prSet presAssocID="{0D8A80FD-E525-49CF-A1A4-AFF8E9BFA1FC}" presName="FirstChild" presStyleLbl="revTx" presStyleIdx="4" presStyleCnt="5">
        <dgm:presLayoutVars>
          <dgm:chMax val="0"/>
          <dgm:chPref val="0"/>
          <dgm:bulletEnabled val="1"/>
        </dgm:presLayoutVars>
      </dgm:prSet>
      <dgm:spPr/>
      <dgm:t>
        <a:bodyPr/>
        <a:lstStyle/>
        <a:p>
          <a:endParaRPr lang="zh-CN" altLang="en-US"/>
        </a:p>
      </dgm:t>
    </dgm:pt>
    <dgm:pt modelId="{B52511BE-E4F4-4917-8FFA-BD27BE95F345}" type="pres">
      <dgm:prSet presAssocID="{0D8A80FD-E525-49CF-A1A4-AFF8E9BFA1FC}" presName="Parent" presStyleLbl="alignNode1" presStyleIdx="4" presStyleCnt="5">
        <dgm:presLayoutVars>
          <dgm:chMax val="3"/>
          <dgm:chPref val="3"/>
          <dgm:bulletEnabled val="1"/>
        </dgm:presLayoutVars>
      </dgm:prSet>
      <dgm:spPr/>
      <dgm:t>
        <a:bodyPr/>
        <a:lstStyle/>
        <a:p>
          <a:endParaRPr lang="zh-CN" altLang="en-US"/>
        </a:p>
      </dgm:t>
    </dgm:pt>
    <dgm:pt modelId="{917E2329-60D9-4D41-8973-BAD93FC51B34}" type="pres">
      <dgm:prSet presAssocID="{0D8A80FD-E525-49CF-A1A4-AFF8E9BFA1FC}" presName="Accent" presStyleLbl="parChTrans1D1" presStyleIdx="4" presStyleCnt="5"/>
      <dgm:spPr/>
    </dgm:pt>
  </dgm:ptLst>
  <dgm:cxnLst>
    <dgm:cxn modelId="{A9A7A23E-61ED-4106-86B4-110D8053F175}" srcId="{A03926B7-8ED5-4C3A-AF6F-C4B1B73A2E3A}" destId="{ABAB6565-DC77-40E7-8D36-B6F5519B170B}" srcOrd="0" destOrd="0" parTransId="{55262A5F-2F14-4B9A-B964-1B273FB91634}" sibTransId="{E2097AD3-B162-4085-9312-33CD78F29227}"/>
    <dgm:cxn modelId="{DC684E7D-75E1-4C3B-9093-6166E61A4148}" type="presOf" srcId="{ABAB6565-DC77-40E7-8D36-B6F5519B170B}" destId="{7F61F9A4-5A17-4DF4-BCC1-172529490823}" srcOrd="0" destOrd="0" presId="urn:microsoft.com/office/officeart/2011/layout/TabList"/>
    <dgm:cxn modelId="{E9C45D3F-6895-4393-8F87-F3D6517F9BD6}" srcId="{C9E56BF6-AA86-44A2-8209-6F545605BC45}" destId="{A54F7776-75E1-4623-A362-B1F487C7FDD3}" srcOrd="1" destOrd="0" parTransId="{5C427542-F6E8-407E-A78A-C40E711A38AD}" sibTransId="{FC7B8C6E-33B6-4674-8B08-8D5F8996867F}"/>
    <dgm:cxn modelId="{C3A7B307-B1FB-42F1-9FBB-CD64E3AB4FAE}" type="presOf" srcId="{A03926B7-8ED5-4C3A-AF6F-C4B1B73A2E3A}" destId="{A43CD613-E16E-4857-866D-B74EB9307667}" srcOrd="0" destOrd="0" presId="urn:microsoft.com/office/officeart/2011/layout/TabList"/>
    <dgm:cxn modelId="{83E48C27-8954-431C-B491-23B25774AEE4}" srcId="{C9E56BF6-AA86-44A2-8209-6F545605BC45}" destId="{5976BCBF-C89C-47AA-914F-39D8C7F699CE}" srcOrd="2" destOrd="0" parTransId="{754794A1-DE02-41FA-9F56-C063A49B4B99}" sibTransId="{00EF4D0A-627F-4DBF-8220-93AE86D4480D}"/>
    <dgm:cxn modelId="{4599AE54-BA9F-43E6-B7F1-68EB48238EEE}" srcId="{C9E56BF6-AA86-44A2-8209-6F545605BC45}" destId="{204F0470-46D3-4E99-A5CF-26DD3365AF17}" srcOrd="3" destOrd="0" parTransId="{F53EC8A8-458D-4428-B1F2-02B2BF7BF37A}" sibTransId="{E1E90F2B-99C9-4C22-8287-5B02576FF5A8}"/>
    <dgm:cxn modelId="{B5C47ABD-5662-4ECA-A39B-950D243A6487}" type="presOf" srcId="{5976BCBF-C89C-47AA-914F-39D8C7F699CE}" destId="{743ED3D7-39AA-4532-AD0D-DB3FEF1D4F7A}" srcOrd="0" destOrd="0" presId="urn:microsoft.com/office/officeart/2011/layout/TabList"/>
    <dgm:cxn modelId="{F9E78FFA-51A7-4256-90CC-F2B3829D193E}" type="presOf" srcId="{0D8A80FD-E525-49CF-A1A4-AFF8E9BFA1FC}" destId="{B52511BE-E4F4-4917-8FFA-BD27BE95F345}" srcOrd="0" destOrd="0" presId="urn:microsoft.com/office/officeart/2011/layout/TabList"/>
    <dgm:cxn modelId="{ECCE2752-DB39-4323-8EFD-87B5D1A7BB29}" type="presOf" srcId="{353730BC-68BC-406D-8A5F-DE543E2AEC00}" destId="{D7BCC584-130D-4B5C-AD94-4534207ADC2B}" srcOrd="0" destOrd="0" presId="urn:microsoft.com/office/officeart/2011/layout/TabList"/>
    <dgm:cxn modelId="{38B7B8E6-CDF3-466A-86EB-A39EF220D8CD}" srcId="{5976BCBF-C89C-47AA-914F-39D8C7F699CE}" destId="{9954415F-4F38-4161-9DA1-A899EE805351}" srcOrd="0" destOrd="0" parTransId="{7B141BF3-1B24-486D-A0CA-5DF3A9BB0C74}" sibTransId="{0A6DB1DD-4B81-4F1D-B914-BB389E66CCCA}"/>
    <dgm:cxn modelId="{505F5F7C-8CDE-4397-97AD-7915982BC586}" type="presOf" srcId="{468B93E6-64B1-44CF-9B08-3B0D49AE92AB}" destId="{657AD969-29E8-4FE0-A8D5-EFEAFE8F2B7D}" srcOrd="0" destOrd="0" presId="urn:microsoft.com/office/officeart/2011/layout/TabList"/>
    <dgm:cxn modelId="{3977F6BE-8074-4004-8E04-43549DCB74A9}" srcId="{C9E56BF6-AA86-44A2-8209-6F545605BC45}" destId="{A03926B7-8ED5-4C3A-AF6F-C4B1B73A2E3A}" srcOrd="0" destOrd="0" parTransId="{CB58E81B-67F2-4CBA-808B-E19AF331466C}" sibTransId="{8B2CDA41-D00D-4B3F-9019-86FAC588FF40}"/>
    <dgm:cxn modelId="{0AEBDBCE-765D-4D4F-ADCC-C65EBE0D446A}" type="presOf" srcId="{20345AD2-4152-41B9-87FB-0D18D0C5E219}" destId="{99EF64C9-59C5-46D2-8D6C-5803794FA029}" srcOrd="0" destOrd="0" presId="urn:microsoft.com/office/officeart/2011/layout/TabList"/>
    <dgm:cxn modelId="{C7F036FB-CC4E-41F6-BDA1-A53AEC95C6CA}" srcId="{A54F7776-75E1-4623-A362-B1F487C7FDD3}" destId="{353730BC-68BC-406D-8A5F-DE543E2AEC00}" srcOrd="0" destOrd="0" parTransId="{29F79DEA-A482-4F64-8040-F653B8F720A0}" sibTransId="{97BD8509-BE61-4426-B9B1-06EEB79A1D7C}"/>
    <dgm:cxn modelId="{B0AD7CB4-561F-4A48-9C58-019FDCF1E9A4}" type="presOf" srcId="{9954415F-4F38-4161-9DA1-A899EE805351}" destId="{E747F86D-00CA-4A03-AF42-62C17112CD93}" srcOrd="0" destOrd="0" presId="urn:microsoft.com/office/officeart/2011/layout/TabList"/>
    <dgm:cxn modelId="{E3CF9AFF-D888-4F0C-A7BE-15E6CB494512}" type="presOf" srcId="{A54F7776-75E1-4623-A362-B1F487C7FDD3}" destId="{9DBCECD2-9645-4D01-8388-483DFB38FBD0}" srcOrd="0" destOrd="0" presId="urn:microsoft.com/office/officeart/2011/layout/TabList"/>
    <dgm:cxn modelId="{DA34F9DC-1581-474A-A332-E0ADE2B25F9D}" srcId="{C9E56BF6-AA86-44A2-8209-6F545605BC45}" destId="{0D8A80FD-E525-49CF-A1A4-AFF8E9BFA1FC}" srcOrd="4" destOrd="0" parTransId="{1E1F7DD3-6145-44E7-B2BD-2632184DCBA5}" sibTransId="{FA7C70DE-C3EE-4FC8-8365-78633A87C114}"/>
    <dgm:cxn modelId="{FF942D44-7D7F-4BCE-861E-8F922D52A35D}" type="presOf" srcId="{204F0470-46D3-4E99-A5CF-26DD3365AF17}" destId="{6EE31DA5-DDDE-4E1F-A29B-BEF17863240D}" srcOrd="0" destOrd="0" presId="urn:microsoft.com/office/officeart/2011/layout/TabList"/>
    <dgm:cxn modelId="{E105FFDE-9460-4B15-8BF5-65FF3680EDE2}" srcId="{0D8A80FD-E525-49CF-A1A4-AFF8E9BFA1FC}" destId="{20345AD2-4152-41B9-87FB-0D18D0C5E219}" srcOrd="0" destOrd="0" parTransId="{1F1A8BBC-D610-4A8B-A8AC-23DC81BF4D13}" sibTransId="{522144FD-4217-4558-8B73-3978F26A47A5}"/>
    <dgm:cxn modelId="{F70290BD-12ED-4C30-BE4D-A9FC0E5F43C1}" type="presOf" srcId="{C9E56BF6-AA86-44A2-8209-6F545605BC45}" destId="{6A492C4B-4F85-4CAF-8CF5-3F0537657646}" srcOrd="0" destOrd="0" presId="urn:microsoft.com/office/officeart/2011/layout/TabList"/>
    <dgm:cxn modelId="{745E5FE1-3B3E-4CA0-AC2D-519C9E026633}" srcId="{204F0470-46D3-4E99-A5CF-26DD3365AF17}" destId="{468B93E6-64B1-44CF-9B08-3B0D49AE92AB}" srcOrd="0" destOrd="0" parTransId="{79F00F89-DEE6-43AF-A4B2-2DB81CE28DD2}" sibTransId="{8B58360E-A9A7-43FD-A9E7-9520A882174C}"/>
    <dgm:cxn modelId="{651F2E3D-E84B-41FC-BD83-C94CB53407D8}" type="presParOf" srcId="{6A492C4B-4F85-4CAF-8CF5-3F0537657646}" destId="{2F144521-50AF-4C32-A672-D8578EBFBC70}" srcOrd="0" destOrd="0" presId="urn:microsoft.com/office/officeart/2011/layout/TabList"/>
    <dgm:cxn modelId="{AF6704EB-93B1-4119-BC6B-9E1717B9C9AC}" type="presParOf" srcId="{2F144521-50AF-4C32-A672-D8578EBFBC70}" destId="{7F61F9A4-5A17-4DF4-BCC1-172529490823}" srcOrd="0" destOrd="0" presId="urn:microsoft.com/office/officeart/2011/layout/TabList"/>
    <dgm:cxn modelId="{CFB846B3-ADE0-49FD-930A-19643A2AC7FD}" type="presParOf" srcId="{2F144521-50AF-4C32-A672-D8578EBFBC70}" destId="{A43CD613-E16E-4857-866D-B74EB9307667}" srcOrd="1" destOrd="0" presId="urn:microsoft.com/office/officeart/2011/layout/TabList"/>
    <dgm:cxn modelId="{7EFFBB68-7384-4444-AD55-8CC71D4B750F}" type="presParOf" srcId="{2F144521-50AF-4C32-A672-D8578EBFBC70}" destId="{FCB85E7F-154C-4F23-87B1-CF32C75CE836}" srcOrd="2" destOrd="0" presId="urn:microsoft.com/office/officeart/2011/layout/TabList"/>
    <dgm:cxn modelId="{32B4AE8A-8E15-404C-BCBC-1449242E450F}" type="presParOf" srcId="{6A492C4B-4F85-4CAF-8CF5-3F0537657646}" destId="{DA061668-641C-44F4-A907-72107CDF58F9}" srcOrd="1" destOrd="0" presId="urn:microsoft.com/office/officeart/2011/layout/TabList"/>
    <dgm:cxn modelId="{21539211-CAC7-4A1D-819B-E0C52FE9B7AB}" type="presParOf" srcId="{6A492C4B-4F85-4CAF-8CF5-3F0537657646}" destId="{AD7A5C36-9749-449C-9CDC-A898B0A6B324}" srcOrd="2" destOrd="0" presId="urn:microsoft.com/office/officeart/2011/layout/TabList"/>
    <dgm:cxn modelId="{7E1342F8-49D2-457A-9128-BA98FE057AE6}" type="presParOf" srcId="{AD7A5C36-9749-449C-9CDC-A898B0A6B324}" destId="{D7BCC584-130D-4B5C-AD94-4534207ADC2B}" srcOrd="0" destOrd="0" presId="urn:microsoft.com/office/officeart/2011/layout/TabList"/>
    <dgm:cxn modelId="{D0984AE2-CB80-4A55-BD01-19C5E5840563}" type="presParOf" srcId="{AD7A5C36-9749-449C-9CDC-A898B0A6B324}" destId="{9DBCECD2-9645-4D01-8388-483DFB38FBD0}" srcOrd="1" destOrd="0" presId="urn:microsoft.com/office/officeart/2011/layout/TabList"/>
    <dgm:cxn modelId="{AA606275-F371-478C-9FC3-9FEE74D453CC}" type="presParOf" srcId="{AD7A5C36-9749-449C-9CDC-A898B0A6B324}" destId="{63F3E6E9-A829-495B-B5F9-ACE73767C2F5}" srcOrd="2" destOrd="0" presId="urn:microsoft.com/office/officeart/2011/layout/TabList"/>
    <dgm:cxn modelId="{ED1C63DD-4B67-45AA-A756-283566D07028}" type="presParOf" srcId="{6A492C4B-4F85-4CAF-8CF5-3F0537657646}" destId="{04E1196B-1A8F-4366-923A-B84605476A45}" srcOrd="3" destOrd="0" presId="urn:microsoft.com/office/officeart/2011/layout/TabList"/>
    <dgm:cxn modelId="{9CF4C444-CF93-49D6-9B31-A362B54804E0}" type="presParOf" srcId="{6A492C4B-4F85-4CAF-8CF5-3F0537657646}" destId="{070587BE-F13C-45AA-99BE-0B147E2AA129}" srcOrd="4" destOrd="0" presId="urn:microsoft.com/office/officeart/2011/layout/TabList"/>
    <dgm:cxn modelId="{7C9FFE62-0139-474C-BCEA-921111FDAA08}" type="presParOf" srcId="{070587BE-F13C-45AA-99BE-0B147E2AA129}" destId="{E747F86D-00CA-4A03-AF42-62C17112CD93}" srcOrd="0" destOrd="0" presId="urn:microsoft.com/office/officeart/2011/layout/TabList"/>
    <dgm:cxn modelId="{DC21C4AA-1962-4A22-A0A0-5B445F1A850E}" type="presParOf" srcId="{070587BE-F13C-45AA-99BE-0B147E2AA129}" destId="{743ED3D7-39AA-4532-AD0D-DB3FEF1D4F7A}" srcOrd="1" destOrd="0" presId="urn:microsoft.com/office/officeart/2011/layout/TabList"/>
    <dgm:cxn modelId="{DF5F83F0-CC8A-4DCB-A4EC-F4A77C6C5E13}" type="presParOf" srcId="{070587BE-F13C-45AA-99BE-0B147E2AA129}" destId="{C70563B8-6077-48AE-92F6-EC12A4854705}" srcOrd="2" destOrd="0" presId="urn:microsoft.com/office/officeart/2011/layout/TabList"/>
    <dgm:cxn modelId="{92CE26FB-BEA5-448E-8638-1FC1FA0A4CEC}" type="presParOf" srcId="{6A492C4B-4F85-4CAF-8CF5-3F0537657646}" destId="{452E2D30-950F-4062-AEA0-88E533805DFD}" srcOrd="5" destOrd="0" presId="urn:microsoft.com/office/officeart/2011/layout/TabList"/>
    <dgm:cxn modelId="{45B3736C-687C-47AC-8FEC-F99334E2D858}" type="presParOf" srcId="{6A492C4B-4F85-4CAF-8CF5-3F0537657646}" destId="{9E8A15B9-3FF6-4FB2-8E7E-9591E34C5631}" srcOrd="6" destOrd="0" presId="urn:microsoft.com/office/officeart/2011/layout/TabList"/>
    <dgm:cxn modelId="{C16C0A64-F033-4AC9-AEB2-FF2746AE6A47}" type="presParOf" srcId="{9E8A15B9-3FF6-4FB2-8E7E-9591E34C5631}" destId="{657AD969-29E8-4FE0-A8D5-EFEAFE8F2B7D}" srcOrd="0" destOrd="0" presId="urn:microsoft.com/office/officeart/2011/layout/TabList"/>
    <dgm:cxn modelId="{0A00960C-F1C7-4D65-A298-A7BED31E497C}" type="presParOf" srcId="{9E8A15B9-3FF6-4FB2-8E7E-9591E34C5631}" destId="{6EE31DA5-DDDE-4E1F-A29B-BEF17863240D}" srcOrd="1" destOrd="0" presId="urn:microsoft.com/office/officeart/2011/layout/TabList"/>
    <dgm:cxn modelId="{FCF3C105-F67B-4AE7-90EB-093B414678FE}" type="presParOf" srcId="{9E8A15B9-3FF6-4FB2-8E7E-9591E34C5631}" destId="{2565F8EA-D7E0-441F-8080-DAB9505087E2}" srcOrd="2" destOrd="0" presId="urn:microsoft.com/office/officeart/2011/layout/TabList"/>
    <dgm:cxn modelId="{5AF94593-5598-4BD5-834C-F4E9DFBC809B}" type="presParOf" srcId="{6A492C4B-4F85-4CAF-8CF5-3F0537657646}" destId="{1E2F06F4-5DFC-45CB-8EC5-E55E8CC95CA4}" srcOrd="7" destOrd="0" presId="urn:microsoft.com/office/officeart/2011/layout/TabList"/>
    <dgm:cxn modelId="{7CCD250A-942D-4562-BD75-88398C59A742}" type="presParOf" srcId="{6A492C4B-4F85-4CAF-8CF5-3F0537657646}" destId="{BECA6A2B-9EF0-49EB-8319-696A9BE18819}" srcOrd="8" destOrd="0" presId="urn:microsoft.com/office/officeart/2011/layout/TabList"/>
    <dgm:cxn modelId="{E309EFE7-AD75-436D-A6AC-A0527AFBB7AA}" type="presParOf" srcId="{BECA6A2B-9EF0-49EB-8319-696A9BE18819}" destId="{99EF64C9-59C5-46D2-8D6C-5803794FA029}" srcOrd="0" destOrd="0" presId="urn:microsoft.com/office/officeart/2011/layout/TabList"/>
    <dgm:cxn modelId="{57F3D8A1-3DA2-44CF-A2A0-8CC9AB6F6018}" type="presParOf" srcId="{BECA6A2B-9EF0-49EB-8319-696A9BE18819}" destId="{B52511BE-E4F4-4917-8FFA-BD27BE95F345}" srcOrd="1" destOrd="0" presId="urn:microsoft.com/office/officeart/2011/layout/TabList"/>
    <dgm:cxn modelId="{1EB88FF6-50BA-4127-9531-DB81A6CB6CFC}" type="presParOf" srcId="{BECA6A2B-9EF0-49EB-8319-696A9BE18819}" destId="{917E2329-60D9-4D41-8973-BAD93FC51B3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CEBAA-E1A0-4A5E-892A-353144A3ECB1}" type="doc">
      <dgm:prSet loTypeId="urn:microsoft.com/office/officeart/2005/8/layout/vList3#1" loCatId="list" qsTypeId="urn:microsoft.com/office/officeart/2005/8/quickstyle/simple2" qsCatId="simple" csTypeId="urn:microsoft.com/office/officeart/2005/8/colors/colorful4" csCatId="colorful" phldr="1"/>
      <dgm:spPr/>
      <dgm:t>
        <a:bodyPr/>
        <a:lstStyle/>
        <a:p>
          <a:endParaRPr lang="zh-CN" altLang="en-US"/>
        </a:p>
      </dgm:t>
    </dgm:pt>
    <dgm:pt modelId="{13106C34-DDA7-4704-AE3C-0B0E4328523F}">
      <dgm:prSet custT="1"/>
      <dgm:spPr/>
      <dgm:t>
        <a:bodyPr/>
        <a:lstStyle/>
        <a:p>
          <a:pPr marL="0" indent="177800" algn="l" rtl="0"/>
          <a:r>
            <a:rPr lang="en-US" altLang="zh-CN" sz="2400" b="1" dirty="0" smtClean="0"/>
            <a:t>3.3.1 </a:t>
          </a:r>
          <a:r>
            <a:rPr lang="zh-CN" altLang="en-US" sz="2400" b="1" dirty="0" smtClean="0"/>
            <a:t>嵌入式开发环境</a:t>
          </a:r>
          <a:endParaRPr lang="zh-CN" sz="2400" dirty="0"/>
        </a:p>
      </dgm:t>
    </dgm:pt>
    <dgm:pt modelId="{5B2484B4-0902-44AE-9451-619122864D26}" type="parTrans" cxnId="{02BAFB49-29A0-4418-8227-F8F120C95367}">
      <dgm:prSet/>
      <dgm:spPr/>
      <dgm:t>
        <a:bodyPr/>
        <a:lstStyle/>
        <a:p>
          <a:pPr algn="l"/>
          <a:endParaRPr lang="zh-CN" altLang="en-US" sz="2400"/>
        </a:p>
      </dgm:t>
    </dgm:pt>
    <dgm:pt modelId="{09265D00-2571-440C-8A2D-A0D7C0ECA357}" type="sibTrans" cxnId="{02BAFB49-29A0-4418-8227-F8F120C95367}">
      <dgm:prSet/>
      <dgm:spPr/>
      <dgm:t>
        <a:bodyPr/>
        <a:lstStyle/>
        <a:p>
          <a:pPr algn="l"/>
          <a:endParaRPr lang="zh-CN" altLang="en-US" sz="2400"/>
        </a:p>
      </dgm:t>
    </dgm:pt>
    <dgm:pt modelId="{047B7240-9B3B-4945-ABFC-8AA577225995}">
      <dgm:prSet custT="1"/>
      <dgm:spPr/>
      <dgm:t>
        <a:bodyPr/>
        <a:lstStyle/>
        <a:p>
          <a:pPr marL="0" indent="177800" algn="l" rtl="0"/>
          <a:r>
            <a:rPr lang="en-US" altLang="zh-CN" sz="2400" b="1" dirty="0" smtClean="0"/>
            <a:t>3.3.2 </a:t>
          </a:r>
          <a:r>
            <a:rPr lang="zh-CN" altLang="en-US" sz="2400" b="1" dirty="0" smtClean="0"/>
            <a:t>集成开发环境</a:t>
          </a:r>
          <a:r>
            <a:rPr lang="en-US" altLang="zh-CN" sz="2400" b="1" dirty="0" err="1" smtClean="0"/>
            <a:t>Keil</a:t>
          </a:r>
          <a:endParaRPr lang="zh-CN" sz="2400" dirty="0"/>
        </a:p>
      </dgm:t>
    </dgm:pt>
    <dgm:pt modelId="{30432C7E-5CB4-43B7-ABDA-FDD668F97924}" type="parTrans" cxnId="{8ECEC30A-7947-4089-82B2-F4118177782E}">
      <dgm:prSet/>
      <dgm:spPr/>
      <dgm:t>
        <a:bodyPr/>
        <a:lstStyle/>
        <a:p>
          <a:pPr algn="l"/>
          <a:endParaRPr lang="zh-CN" altLang="en-US" sz="2400"/>
        </a:p>
      </dgm:t>
    </dgm:pt>
    <dgm:pt modelId="{2AD50ABE-3325-4DD9-8E1F-7ECDCF00ED92}" type="sibTrans" cxnId="{8ECEC30A-7947-4089-82B2-F4118177782E}">
      <dgm:prSet/>
      <dgm:spPr/>
      <dgm:t>
        <a:bodyPr/>
        <a:lstStyle/>
        <a:p>
          <a:pPr algn="l"/>
          <a:endParaRPr lang="zh-CN" altLang="en-US" sz="2400"/>
        </a:p>
      </dgm:t>
    </dgm:pt>
    <dgm:pt modelId="{C03C3471-A4DA-417B-8393-2DA0F765F0DE}">
      <dgm:prSet custT="1"/>
      <dgm:spPr/>
      <dgm:t>
        <a:bodyPr/>
        <a:lstStyle/>
        <a:p>
          <a:pPr marL="0" indent="177800" algn="l" rtl="0"/>
          <a:r>
            <a:rPr lang="en-US" altLang="zh-CN" sz="2400" b="1" dirty="0" smtClean="0"/>
            <a:t>3.3.3 </a:t>
          </a:r>
          <a:r>
            <a:rPr lang="zh-CN" altLang="en-US" sz="2400" b="1" dirty="0" smtClean="0"/>
            <a:t>下载和安装</a:t>
          </a:r>
          <a:r>
            <a:rPr lang="en-US" altLang="zh-CN" sz="2400" b="1" dirty="0" smtClean="0"/>
            <a:t>packs</a:t>
          </a:r>
          <a:r>
            <a:rPr lang="zh-CN" altLang="en-US" sz="2400" b="1" dirty="0" smtClean="0"/>
            <a:t>包</a:t>
          </a:r>
          <a:endParaRPr lang="zh-CN" sz="2400" dirty="0"/>
        </a:p>
      </dgm:t>
    </dgm:pt>
    <dgm:pt modelId="{1933975E-8B86-46FF-B7C1-099FB70E688A}" type="parTrans" cxnId="{972459DD-7803-4179-A553-DC73E2AA763F}">
      <dgm:prSet/>
      <dgm:spPr/>
      <dgm:t>
        <a:bodyPr/>
        <a:lstStyle/>
        <a:p>
          <a:pPr algn="l"/>
          <a:endParaRPr lang="zh-CN" altLang="en-US" sz="2400"/>
        </a:p>
      </dgm:t>
    </dgm:pt>
    <dgm:pt modelId="{B2D04BCB-8D1E-44D6-B48A-12C7951CB416}" type="sibTrans" cxnId="{972459DD-7803-4179-A553-DC73E2AA763F}">
      <dgm:prSet/>
      <dgm:spPr/>
      <dgm:t>
        <a:bodyPr/>
        <a:lstStyle/>
        <a:p>
          <a:pPr algn="l"/>
          <a:endParaRPr lang="zh-CN" altLang="en-US" sz="2400"/>
        </a:p>
      </dgm:t>
    </dgm:pt>
    <dgm:pt modelId="{01BA8000-F013-4439-BEFE-860C47094334}" type="pres">
      <dgm:prSet presAssocID="{A02CEBAA-E1A0-4A5E-892A-353144A3ECB1}" presName="linearFlow" presStyleCnt="0">
        <dgm:presLayoutVars>
          <dgm:dir/>
          <dgm:resizeHandles val="exact"/>
        </dgm:presLayoutVars>
      </dgm:prSet>
      <dgm:spPr/>
      <dgm:t>
        <a:bodyPr/>
        <a:lstStyle/>
        <a:p>
          <a:endParaRPr lang="zh-CN" altLang="en-US"/>
        </a:p>
      </dgm:t>
    </dgm:pt>
    <dgm:pt modelId="{28DE22D8-6D57-4E52-9246-B2B231773FAC}" type="pres">
      <dgm:prSet presAssocID="{13106C34-DDA7-4704-AE3C-0B0E4328523F}" presName="composite" presStyleCnt="0"/>
      <dgm:spPr/>
      <dgm:t>
        <a:bodyPr/>
        <a:lstStyle/>
        <a:p>
          <a:endParaRPr lang="zh-CN" altLang="en-US"/>
        </a:p>
      </dgm:t>
    </dgm:pt>
    <dgm:pt modelId="{BD893DEC-F94E-4CFD-8B1D-44EBE27F01D8}" type="pres">
      <dgm:prSet presAssocID="{13106C34-DDA7-4704-AE3C-0B0E4328523F}" presName="imgShp" presStyleLbl="fgImgPlace1" presStyleIdx="0" presStyleCnt="3" custLinFactNeighborX="-69993"/>
      <dgm:spPr>
        <a:blipFill rotWithShape="1">
          <a:blip xmlns:r="http://schemas.openxmlformats.org/officeDocument/2006/relationships" r:embed="rId1"/>
          <a:stretch>
            <a:fillRect/>
          </a:stretch>
        </a:blipFill>
      </dgm:spPr>
      <dgm:t>
        <a:bodyPr/>
        <a:lstStyle/>
        <a:p>
          <a:endParaRPr lang="zh-CN" altLang="en-US"/>
        </a:p>
      </dgm:t>
    </dgm:pt>
    <dgm:pt modelId="{144B12B0-8ED7-423A-98C2-ACC6EE7F5834}" type="pres">
      <dgm:prSet presAssocID="{13106C34-DDA7-4704-AE3C-0B0E4328523F}" presName="txShp" presStyleLbl="node1" presStyleIdx="0" presStyleCnt="3" custScaleX="128101">
        <dgm:presLayoutVars>
          <dgm:bulletEnabled val="1"/>
        </dgm:presLayoutVars>
      </dgm:prSet>
      <dgm:spPr/>
      <dgm:t>
        <a:bodyPr/>
        <a:lstStyle/>
        <a:p>
          <a:endParaRPr lang="zh-CN" altLang="en-US"/>
        </a:p>
      </dgm:t>
    </dgm:pt>
    <dgm:pt modelId="{29BC0434-ED20-4C04-9137-BBCAA037438E}" type="pres">
      <dgm:prSet presAssocID="{09265D00-2571-440C-8A2D-A0D7C0ECA357}" presName="spacing" presStyleCnt="0"/>
      <dgm:spPr/>
      <dgm:t>
        <a:bodyPr/>
        <a:lstStyle/>
        <a:p>
          <a:endParaRPr lang="zh-CN" altLang="en-US"/>
        </a:p>
      </dgm:t>
    </dgm:pt>
    <dgm:pt modelId="{EC350B0D-0634-4595-A61D-EA92D440B58A}" type="pres">
      <dgm:prSet presAssocID="{047B7240-9B3B-4945-ABFC-8AA577225995}" presName="composite" presStyleCnt="0"/>
      <dgm:spPr/>
      <dgm:t>
        <a:bodyPr/>
        <a:lstStyle/>
        <a:p>
          <a:endParaRPr lang="zh-CN" altLang="en-US"/>
        </a:p>
      </dgm:t>
    </dgm:pt>
    <dgm:pt modelId="{536BAE9F-688B-43CA-8A61-824EE17C80DA}" type="pres">
      <dgm:prSet presAssocID="{047B7240-9B3B-4945-ABFC-8AA577225995}" presName="imgShp" presStyleLbl="fgImgPlace1" presStyleIdx="1" presStyleCnt="3" custLinFactNeighborX="-69993"/>
      <dgm:spPr>
        <a:blipFill rotWithShape="1">
          <a:blip xmlns:r="http://schemas.openxmlformats.org/officeDocument/2006/relationships" r:embed="rId1"/>
          <a:stretch>
            <a:fillRect/>
          </a:stretch>
        </a:blipFill>
      </dgm:spPr>
      <dgm:t>
        <a:bodyPr/>
        <a:lstStyle/>
        <a:p>
          <a:endParaRPr lang="zh-CN" altLang="en-US"/>
        </a:p>
      </dgm:t>
    </dgm:pt>
    <dgm:pt modelId="{8D22E1E6-691D-45DB-B730-1DC2060C8198}" type="pres">
      <dgm:prSet presAssocID="{047B7240-9B3B-4945-ABFC-8AA577225995}" presName="txShp" presStyleLbl="node1" presStyleIdx="1" presStyleCnt="3" custScaleX="128101">
        <dgm:presLayoutVars>
          <dgm:bulletEnabled val="1"/>
        </dgm:presLayoutVars>
      </dgm:prSet>
      <dgm:spPr/>
      <dgm:t>
        <a:bodyPr/>
        <a:lstStyle/>
        <a:p>
          <a:endParaRPr lang="zh-CN" altLang="en-US"/>
        </a:p>
      </dgm:t>
    </dgm:pt>
    <dgm:pt modelId="{1AFABC0B-51F3-4213-B6F4-56292C43F92A}" type="pres">
      <dgm:prSet presAssocID="{2AD50ABE-3325-4DD9-8E1F-7ECDCF00ED92}" presName="spacing" presStyleCnt="0"/>
      <dgm:spPr/>
      <dgm:t>
        <a:bodyPr/>
        <a:lstStyle/>
        <a:p>
          <a:endParaRPr lang="zh-CN" altLang="en-US"/>
        </a:p>
      </dgm:t>
    </dgm:pt>
    <dgm:pt modelId="{78AD4F32-45E7-4AAD-8574-22FDF390F682}" type="pres">
      <dgm:prSet presAssocID="{C03C3471-A4DA-417B-8393-2DA0F765F0DE}" presName="composite" presStyleCnt="0"/>
      <dgm:spPr/>
      <dgm:t>
        <a:bodyPr/>
        <a:lstStyle/>
        <a:p>
          <a:endParaRPr lang="zh-CN" altLang="en-US"/>
        </a:p>
      </dgm:t>
    </dgm:pt>
    <dgm:pt modelId="{25EE83B5-9181-4312-AF69-76E7DB3C707E}" type="pres">
      <dgm:prSet presAssocID="{C03C3471-A4DA-417B-8393-2DA0F765F0DE}" presName="imgShp" presStyleLbl="fgImgPlace1" presStyleIdx="2" presStyleCnt="3" custLinFactNeighborX="-69993"/>
      <dgm:spPr>
        <a:blipFill rotWithShape="1">
          <a:blip xmlns:r="http://schemas.openxmlformats.org/officeDocument/2006/relationships" r:embed="rId1"/>
          <a:stretch>
            <a:fillRect/>
          </a:stretch>
        </a:blipFill>
      </dgm:spPr>
      <dgm:t>
        <a:bodyPr/>
        <a:lstStyle/>
        <a:p>
          <a:endParaRPr lang="zh-CN" altLang="en-US"/>
        </a:p>
      </dgm:t>
    </dgm:pt>
    <dgm:pt modelId="{4C9106F8-718B-46E5-8FB7-F18DA0278976}" type="pres">
      <dgm:prSet presAssocID="{C03C3471-A4DA-417B-8393-2DA0F765F0DE}" presName="txShp" presStyleLbl="node1" presStyleIdx="2" presStyleCnt="3" custScaleX="128101">
        <dgm:presLayoutVars>
          <dgm:bulletEnabled val="1"/>
        </dgm:presLayoutVars>
      </dgm:prSet>
      <dgm:spPr/>
      <dgm:t>
        <a:bodyPr/>
        <a:lstStyle/>
        <a:p>
          <a:endParaRPr lang="zh-CN" altLang="en-US"/>
        </a:p>
      </dgm:t>
    </dgm:pt>
  </dgm:ptLst>
  <dgm:cxnLst>
    <dgm:cxn modelId="{BFB30433-7F6C-49DB-BDF2-77774CC0CDFB}" type="presOf" srcId="{047B7240-9B3B-4945-ABFC-8AA577225995}" destId="{8D22E1E6-691D-45DB-B730-1DC2060C8198}" srcOrd="0" destOrd="0" presId="urn:microsoft.com/office/officeart/2005/8/layout/vList3#1"/>
    <dgm:cxn modelId="{8ECEC30A-7947-4089-82B2-F4118177782E}" srcId="{A02CEBAA-E1A0-4A5E-892A-353144A3ECB1}" destId="{047B7240-9B3B-4945-ABFC-8AA577225995}" srcOrd="1" destOrd="0" parTransId="{30432C7E-5CB4-43B7-ABDA-FDD668F97924}" sibTransId="{2AD50ABE-3325-4DD9-8E1F-7ECDCF00ED92}"/>
    <dgm:cxn modelId="{972459DD-7803-4179-A553-DC73E2AA763F}" srcId="{A02CEBAA-E1A0-4A5E-892A-353144A3ECB1}" destId="{C03C3471-A4DA-417B-8393-2DA0F765F0DE}" srcOrd="2" destOrd="0" parTransId="{1933975E-8B86-46FF-B7C1-099FB70E688A}" sibTransId="{B2D04BCB-8D1E-44D6-B48A-12C7951CB416}"/>
    <dgm:cxn modelId="{2F369DA3-4AEA-4C18-86BD-E060AA60A334}" type="presOf" srcId="{13106C34-DDA7-4704-AE3C-0B0E4328523F}" destId="{144B12B0-8ED7-423A-98C2-ACC6EE7F5834}" srcOrd="0" destOrd="0" presId="urn:microsoft.com/office/officeart/2005/8/layout/vList3#1"/>
    <dgm:cxn modelId="{D93B3686-CA28-4034-83E9-F4D088D74D47}" type="presOf" srcId="{C03C3471-A4DA-417B-8393-2DA0F765F0DE}" destId="{4C9106F8-718B-46E5-8FB7-F18DA0278976}" srcOrd="0" destOrd="0" presId="urn:microsoft.com/office/officeart/2005/8/layout/vList3#1"/>
    <dgm:cxn modelId="{A840A0BA-F488-498B-9931-764B5814B8F6}" type="presOf" srcId="{A02CEBAA-E1A0-4A5E-892A-353144A3ECB1}" destId="{01BA8000-F013-4439-BEFE-860C47094334}" srcOrd="0" destOrd="0" presId="urn:microsoft.com/office/officeart/2005/8/layout/vList3#1"/>
    <dgm:cxn modelId="{02BAFB49-29A0-4418-8227-F8F120C95367}" srcId="{A02CEBAA-E1A0-4A5E-892A-353144A3ECB1}" destId="{13106C34-DDA7-4704-AE3C-0B0E4328523F}" srcOrd="0" destOrd="0" parTransId="{5B2484B4-0902-44AE-9451-619122864D26}" sibTransId="{09265D00-2571-440C-8A2D-A0D7C0ECA357}"/>
    <dgm:cxn modelId="{2DDAB340-0C07-4600-87BF-C9EF6261E869}" type="presParOf" srcId="{01BA8000-F013-4439-BEFE-860C47094334}" destId="{28DE22D8-6D57-4E52-9246-B2B231773FAC}" srcOrd="0" destOrd="0" presId="urn:microsoft.com/office/officeart/2005/8/layout/vList3#1"/>
    <dgm:cxn modelId="{AF1A1043-F220-4FCE-9A85-0F34B1CDFDE1}" type="presParOf" srcId="{28DE22D8-6D57-4E52-9246-B2B231773FAC}" destId="{BD893DEC-F94E-4CFD-8B1D-44EBE27F01D8}" srcOrd="0" destOrd="0" presId="urn:microsoft.com/office/officeart/2005/8/layout/vList3#1"/>
    <dgm:cxn modelId="{298E3E4A-3A2F-4EDB-A819-262323218B8F}" type="presParOf" srcId="{28DE22D8-6D57-4E52-9246-B2B231773FAC}" destId="{144B12B0-8ED7-423A-98C2-ACC6EE7F5834}" srcOrd="1" destOrd="0" presId="urn:microsoft.com/office/officeart/2005/8/layout/vList3#1"/>
    <dgm:cxn modelId="{DE39D4A5-17D2-415C-8016-3D8F78822A3E}" type="presParOf" srcId="{01BA8000-F013-4439-BEFE-860C47094334}" destId="{29BC0434-ED20-4C04-9137-BBCAA037438E}" srcOrd="1" destOrd="0" presId="urn:microsoft.com/office/officeart/2005/8/layout/vList3#1"/>
    <dgm:cxn modelId="{D66181A7-1267-46DC-92C6-6B3AC5907A55}" type="presParOf" srcId="{01BA8000-F013-4439-BEFE-860C47094334}" destId="{EC350B0D-0634-4595-A61D-EA92D440B58A}" srcOrd="2" destOrd="0" presId="urn:microsoft.com/office/officeart/2005/8/layout/vList3#1"/>
    <dgm:cxn modelId="{22F59B54-7B71-46C0-9DCC-29719056B41C}" type="presParOf" srcId="{EC350B0D-0634-4595-A61D-EA92D440B58A}" destId="{536BAE9F-688B-43CA-8A61-824EE17C80DA}" srcOrd="0" destOrd="0" presId="urn:microsoft.com/office/officeart/2005/8/layout/vList3#1"/>
    <dgm:cxn modelId="{E20D574E-F3BA-4E78-B53E-957BB3305610}" type="presParOf" srcId="{EC350B0D-0634-4595-A61D-EA92D440B58A}" destId="{8D22E1E6-691D-45DB-B730-1DC2060C8198}" srcOrd="1" destOrd="0" presId="urn:microsoft.com/office/officeart/2005/8/layout/vList3#1"/>
    <dgm:cxn modelId="{3D551981-F30E-46B1-A2C9-42411E438651}" type="presParOf" srcId="{01BA8000-F013-4439-BEFE-860C47094334}" destId="{1AFABC0B-51F3-4213-B6F4-56292C43F92A}" srcOrd="3" destOrd="0" presId="urn:microsoft.com/office/officeart/2005/8/layout/vList3#1"/>
    <dgm:cxn modelId="{FD88D1BF-2861-4886-BFC9-8B46CD98D601}" type="presParOf" srcId="{01BA8000-F013-4439-BEFE-860C47094334}" destId="{78AD4F32-45E7-4AAD-8574-22FDF390F682}" srcOrd="4" destOrd="0" presId="urn:microsoft.com/office/officeart/2005/8/layout/vList3#1"/>
    <dgm:cxn modelId="{3A261762-1A1B-4A18-9A26-8C05EF6D9F2B}" type="presParOf" srcId="{78AD4F32-45E7-4AAD-8574-22FDF390F682}" destId="{25EE83B5-9181-4312-AF69-76E7DB3C707E}" srcOrd="0" destOrd="0" presId="urn:microsoft.com/office/officeart/2005/8/layout/vList3#1"/>
    <dgm:cxn modelId="{0726A3B2-1990-4035-B50D-E66E335B1E6C}" type="presParOf" srcId="{78AD4F32-45E7-4AAD-8574-22FDF390F682}" destId="{4C9106F8-718B-46E5-8FB7-F18DA0278976}"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B72EFE-46D2-4FA8-9422-175185F44767}"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zh-CN" altLang="en-US"/>
        </a:p>
      </dgm:t>
    </dgm:pt>
    <dgm:pt modelId="{C5160E41-8EF0-4CE7-A253-021AAB592D4F}">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en-US" b="1" dirty="0" smtClean="0"/>
            <a:t>3.5.1 J</a:t>
          </a:r>
          <a:r>
            <a:rPr lang="en-US" altLang="zh-CN" b="1" dirty="0" smtClean="0"/>
            <a:t>ava</a:t>
          </a:r>
          <a:r>
            <a:rPr lang="zh-CN" altLang="en-US" b="1" dirty="0" smtClean="0"/>
            <a:t>运行环境</a:t>
          </a:r>
          <a:r>
            <a:rPr lang="en-US" altLang="en-US" b="1" dirty="0" smtClean="0"/>
            <a:t>JRE</a:t>
          </a:r>
          <a:r>
            <a:rPr lang="zh-CN" altLang="en-US" b="1" dirty="0" smtClean="0"/>
            <a:t>安装</a:t>
          </a:r>
          <a:endParaRPr lang="zh-CN" altLang="en-US" b="1" dirty="0"/>
        </a:p>
      </dgm:t>
    </dgm:pt>
    <dgm:pt modelId="{448AD6E8-4753-41EC-954F-10B4D171E739}" type="parTrans" cxnId="{E4B35051-CE85-4683-A0E1-2BEBCEDFDB6B}">
      <dgm:prSet/>
      <dgm:spPr/>
      <dgm:t>
        <a:bodyPr/>
        <a:lstStyle/>
        <a:p>
          <a:endParaRPr lang="zh-CN" altLang="en-US" b="1"/>
        </a:p>
      </dgm:t>
    </dgm:pt>
    <dgm:pt modelId="{6C8115C4-1D4E-4DCD-86F4-4F10A2F886E7}" type="sibTrans" cxnId="{E4B35051-CE85-4683-A0E1-2BEBCEDFDB6B}">
      <dgm:prSet/>
      <dgm:spPr/>
      <dgm:t>
        <a:bodyPr/>
        <a:lstStyle/>
        <a:p>
          <a:endParaRPr lang="zh-CN" altLang="en-US" b="1"/>
        </a:p>
      </dgm:t>
    </dgm:pt>
    <dgm:pt modelId="{731301EA-1181-4481-95BE-71BE756F3687}">
      <dgm:prSet phldrT="[文本]"/>
      <dgm:spPr/>
      <dgm:t>
        <a:bodyPr/>
        <a:lstStyle/>
        <a:p>
          <a:r>
            <a:rPr lang="en-GB" altLang="en-US" b="1" dirty="0" smtClean="0"/>
            <a:t>3.5.3 STM32CubeF1</a:t>
          </a:r>
          <a:r>
            <a:rPr lang="zh-CN" altLang="en-US" b="1" dirty="0" smtClean="0"/>
            <a:t>库文件结构</a:t>
          </a:r>
          <a:endParaRPr lang="zh-CN" altLang="en-US" b="1" dirty="0"/>
        </a:p>
      </dgm:t>
    </dgm:pt>
    <dgm:pt modelId="{209C4A59-D52C-42CE-8364-E213274DD82F}" type="parTrans" cxnId="{5A96F77D-A140-4764-B8E4-1C3F39D427BD}">
      <dgm:prSet/>
      <dgm:spPr/>
      <dgm:t>
        <a:bodyPr/>
        <a:lstStyle/>
        <a:p>
          <a:endParaRPr lang="zh-CN" altLang="en-US" b="1"/>
        </a:p>
      </dgm:t>
    </dgm:pt>
    <dgm:pt modelId="{5587EDD9-E711-4E7F-92EB-DE3B1BAA062C}" type="sibTrans" cxnId="{5A96F77D-A140-4764-B8E4-1C3F39D427BD}">
      <dgm:prSet/>
      <dgm:spPr/>
      <dgm:t>
        <a:bodyPr/>
        <a:lstStyle/>
        <a:p>
          <a:endParaRPr lang="zh-CN" altLang="en-US" b="1"/>
        </a:p>
      </dgm:t>
    </dgm:pt>
    <dgm:pt modelId="{DC4A6BCF-8A7E-4069-9103-6E946E085CA3}">
      <dgm:prSet phldrT="[文本]"/>
      <dgm:spPr/>
      <dgm:t>
        <a:bodyPr/>
        <a:lstStyle/>
        <a:p>
          <a:r>
            <a:rPr lang="en-GB" altLang="en-US" b="1" dirty="0" smtClean="0"/>
            <a:t> 3.5.4 STM32CubeMX</a:t>
          </a:r>
          <a:r>
            <a:rPr lang="zh-CN" altLang="en-US" b="1" dirty="0" smtClean="0"/>
            <a:t>生成的工程架构解析</a:t>
          </a:r>
          <a:endParaRPr lang="zh-CN" altLang="en-US" b="1" dirty="0"/>
        </a:p>
      </dgm:t>
    </dgm:pt>
    <dgm:pt modelId="{FB4C0306-2A78-4428-97B3-6DFE39F1EE9D}" type="parTrans" cxnId="{E534C491-B120-4A44-B0C0-DD99FED6634E}">
      <dgm:prSet/>
      <dgm:spPr/>
      <dgm:t>
        <a:bodyPr/>
        <a:lstStyle/>
        <a:p>
          <a:endParaRPr lang="zh-CN" altLang="en-US" b="1"/>
        </a:p>
      </dgm:t>
    </dgm:pt>
    <dgm:pt modelId="{A8897E67-6C5C-4FE9-A7BC-33EFC45D1F5A}" type="sibTrans" cxnId="{E534C491-B120-4A44-B0C0-DD99FED6634E}">
      <dgm:prSet/>
      <dgm:spPr/>
      <dgm:t>
        <a:bodyPr/>
        <a:lstStyle/>
        <a:p>
          <a:endParaRPr lang="zh-CN" altLang="en-US" b="1"/>
        </a:p>
      </dgm:t>
    </dgm:pt>
    <dgm:pt modelId="{1B351A89-8F8C-4EDA-BB41-864A34BD73CD}">
      <dgm:prSet/>
      <dgm:spPr/>
      <dgm:t>
        <a:bodyPr/>
        <a:lstStyle/>
        <a:p>
          <a:r>
            <a:rPr lang="en-US" altLang="en-US" b="1" dirty="0" smtClean="0"/>
            <a:t>3.5.2 </a:t>
          </a:r>
          <a:r>
            <a:rPr lang="zh-CN" altLang="en-US" b="1" dirty="0" smtClean="0"/>
            <a:t>安装</a:t>
          </a:r>
          <a:r>
            <a:rPr lang="en-GB" altLang="en-US" b="1" dirty="0" smtClean="0"/>
            <a:t>STM32CubeMX</a:t>
          </a:r>
          <a:r>
            <a:rPr lang="zh-CN" altLang="en-US" b="1" dirty="0" smtClean="0"/>
            <a:t>软件</a:t>
          </a:r>
          <a:endParaRPr lang="zh-CN" altLang="en-US" b="1" dirty="0"/>
        </a:p>
      </dgm:t>
    </dgm:pt>
    <dgm:pt modelId="{A6D6154A-2045-4023-AEAF-922AD79B2F1C}" type="parTrans" cxnId="{ED8A73D2-AF24-4BC6-8449-DF1E1C799AD8}">
      <dgm:prSet/>
      <dgm:spPr/>
      <dgm:t>
        <a:bodyPr/>
        <a:lstStyle/>
        <a:p>
          <a:endParaRPr lang="zh-CN" altLang="en-US" b="1"/>
        </a:p>
      </dgm:t>
    </dgm:pt>
    <dgm:pt modelId="{EA6BF353-83E9-4579-BE84-A5596BCA8F53}" type="sibTrans" cxnId="{ED8A73D2-AF24-4BC6-8449-DF1E1C799AD8}">
      <dgm:prSet/>
      <dgm:spPr/>
      <dgm:t>
        <a:bodyPr/>
        <a:lstStyle/>
        <a:p>
          <a:endParaRPr lang="zh-CN" altLang="en-US" b="1"/>
        </a:p>
      </dgm:t>
    </dgm:pt>
    <dgm:pt modelId="{628593CC-F25A-463E-9E54-7FB766FB76F9}" type="pres">
      <dgm:prSet presAssocID="{C9B72EFE-46D2-4FA8-9422-175185F44767}" presName="Name0" presStyleCnt="0">
        <dgm:presLayoutVars>
          <dgm:chMax val="7"/>
          <dgm:chPref val="7"/>
          <dgm:dir/>
        </dgm:presLayoutVars>
      </dgm:prSet>
      <dgm:spPr/>
      <dgm:t>
        <a:bodyPr/>
        <a:lstStyle/>
        <a:p>
          <a:endParaRPr lang="zh-CN" altLang="en-US"/>
        </a:p>
      </dgm:t>
    </dgm:pt>
    <dgm:pt modelId="{060A18FB-08E1-4034-80CD-F49A606197F9}" type="pres">
      <dgm:prSet presAssocID="{C9B72EFE-46D2-4FA8-9422-175185F44767}" presName="Name1" presStyleCnt="0"/>
      <dgm:spPr/>
      <dgm:t>
        <a:bodyPr/>
        <a:lstStyle/>
        <a:p>
          <a:endParaRPr lang="zh-CN" altLang="en-US"/>
        </a:p>
      </dgm:t>
    </dgm:pt>
    <dgm:pt modelId="{5B8E4ED0-17F3-41CD-B1B9-983387D7C1F7}" type="pres">
      <dgm:prSet presAssocID="{C9B72EFE-46D2-4FA8-9422-175185F44767}" presName="cycle" presStyleCnt="0"/>
      <dgm:spPr/>
      <dgm:t>
        <a:bodyPr/>
        <a:lstStyle/>
        <a:p>
          <a:endParaRPr lang="zh-CN" altLang="en-US"/>
        </a:p>
      </dgm:t>
    </dgm:pt>
    <dgm:pt modelId="{0F7AE104-0B3F-42A2-A3D6-960A3B788033}" type="pres">
      <dgm:prSet presAssocID="{C9B72EFE-46D2-4FA8-9422-175185F44767}" presName="srcNode" presStyleLbl="node1" presStyleIdx="0" presStyleCnt="4"/>
      <dgm:spPr/>
      <dgm:t>
        <a:bodyPr/>
        <a:lstStyle/>
        <a:p>
          <a:endParaRPr lang="zh-CN" altLang="en-US"/>
        </a:p>
      </dgm:t>
    </dgm:pt>
    <dgm:pt modelId="{F9D1B936-C86F-4A9E-9E98-C7DA2D773C88}" type="pres">
      <dgm:prSet presAssocID="{C9B72EFE-46D2-4FA8-9422-175185F44767}" presName="conn" presStyleLbl="parChTrans1D2" presStyleIdx="0" presStyleCnt="1"/>
      <dgm:spPr/>
      <dgm:t>
        <a:bodyPr/>
        <a:lstStyle/>
        <a:p>
          <a:endParaRPr lang="zh-CN" altLang="en-US"/>
        </a:p>
      </dgm:t>
    </dgm:pt>
    <dgm:pt modelId="{DE5B50B9-3E94-4EEF-ABFD-28CE51D39B6B}" type="pres">
      <dgm:prSet presAssocID="{C9B72EFE-46D2-4FA8-9422-175185F44767}" presName="extraNode" presStyleLbl="node1" presStyleIdx="0" presStyleCnt="4"/>
      <dgm:spPr/>
      <dgm:t>
        <a:bodyPr/>
        <a:lstStyle/>
        <a:p>
          <a:endParaRPr lang="zh-CN" altLang="en-US"/>
        </a:p>
      </dgm:t>
    </dgm:pt>
    <dgm:pt modelId="{D140E85B-7001-4B2A-8737-72FEF3F84E29}" type="pres">
      <dgm:prSet presAssocID="{C9B72EFE-46D2-4FA8-9422-175185F44767}" presName="dstNode" presStyleLbl="node1" presStyleIdx="0" presStyleCnt="4"/>
      <dgm:spPr/>
      <dgm:t>
        <a:bodyPr/>
        <a:lstStyle/>
        <a:p>
          <a:endParaRPr lang="zh-CN" altLang="en-US"/>
        </a:p>
      </dgm:t>
    </dgm:pt>
    <dgm:pt modelId="{7E9D395B-2F60-474D-9233-55D7823662B8}" type="pres">
      <dgm:prSet presAssocID="{C5160E41-8EF0-4CE7-A253-021AAB592D4F}" presName="text_1" presStyleLbl="node1" presStyleIdx="0" presStyleCnt="4">
        <dgm:presLayoutVars>
          <dgm:bulletEnabled val="1"/>
        </dgm:presLayoutVars>
      </dgm:prSet>
      <dgm:spPr/>
      <dgm:t>
        <a:bodyPr/>
        <a:lstStyle/>
        <a:p>
          <a:endParaRPr lang="zh-CN" altLang="en-US"/>
        </a:p>
      </dgm:t>
    </dgm:pt>
    <dgm:pt modelId="{D12B58DE-537A-4DB3-81D3-9B9004C6860F}" type="pres">
      <dgm:prSet presAssocID="{C5160E41-8EF0-4CE7-A253-021AAB592D4F}" presName="accent_1" presStyleCnt="0"/>
      <dgm:spPr/>
      <dgm:t>
        <a:bodyPr/>
        <a:lstStyle/>
        <a:p>
          <a:endParaRPr lang="zh-CN" altLang="en-US"/>
        </a:p>
      </dgm:t>
    </dgm:pt>
    <dgm:pt modelId="{412CF2C1-26C7-4DBC-84C3-53690705A93A}" type="pres">
      <dgm:prSet presAssocID="{C5160E41-8EF0-4CE7-A253-021AAB592D4F}" presName="accentRepeatNode" presStyleLbl="solidFgAcc1" presStyleIdx="0" presStyleCnt="4"/>
      <dgm:spPr/>
      <dgm:t>
        <a:bodyPr/>
        <a:lstStyle/>
        <a:p>
          <a:endParaRPr lang="zh-CN" altLang="en-US"/>
        </a:p>
      </dgm:t>
    </dgm:pt>
    <dgm:pt modelId="{B01A1551-7AC6-4BD2-8D31-66B84F40F9B8}" type="pres">
      <dgm:prSet presAssocID="{1B351A89-8F8C-4EDA-BB41-864A34BD73CD}" presName="text_2" presStyleLbl="node1" presStyleIdx="1" presStyleCnt="4">
        <dgm:presLayoutVars>
          <dgm:bulletEnabled val="1"/>
        </dgm:presLayoutVars>
      </dgm:prSet>
      <dgm:spPr/>
      <dgm:t>
        <a:bodyPr/>
        <a:lstStyle/>
        <a:p>
          <a:endParaRPr lang="zh-CN" altLang="en-US"/>
        </a:p>
      </dgm:t>
    </dgm:pt>
    <dgm:pt modelId="{5C82B08F-7E68-4EC6-83A1-FECBF4F897A6}" type="pres">
      <dgm:prSet presAssocID="{1B351A89-8F8C-4EDA-BB41-864A34BD73CD}" presName="accent_2" presStyleCnt="0"/>
      <dgm:spPr/>
      <dgm:t>
        <a:bodyPr/>
        <a:lstStyle/>
        <a:p>
          <a:endParaRPr lang="zh-CN" altLang="en-US"/>
        </a:p>
      </dgm:t>
    </dgm:pt>
    <dgm:pt modelId="{9C8392CB-7BE2-483A-BA60-BC07E6CFAD4E}" type="pres">
      <dgm:prSet presAssocID="{1B351A89-8F8C-4EDA-BB41-864A34BD73CD}" presName="accentRepeatNode" presStyleLbl="solidFgAcc1" presStyleIdx="1" presStyleCnt="4"/>
      <dgm:spPr/>
      <dgm:t>
        <a:bodyPr/>
        <a:lstStyle/>
        <a:p>
          <a:endParaRPr lang="zh-CN" altLang="en-US"/>
        </a:p>
      </dgm:t>
    </dgm:pt>
    <dgm:pt modelId="{60C45125-CC70-4946-AE06-4EA1A94BE4BB}" type="pres">
      <dgm:prSet presAssocID="{731301EA-1181-4481-95BE-71BE756F3687}" presName="text_3" presStyleLbl="node1" presStyleIdx="2" presStyleCnt="4">
        <dgm:presLayoutVars>
          <dgm:bulletEnabled val="1"/>
        </dgm:presLayoutVars>
      </dgm:prSet>
      <dgm:spPr/>
      <dgm:t>
        <a:bodyPr/>
        <a:lstStyle/>
        <a:p>
          <a:endParaRPr lang="zh-CN" altLang="en-US"/>
        </a:p>
      </dgm:t>
    </dgm:pt>
    <dgm:pt modelId="{3E46AA85-9A44-4BD7-9C12-56D030CB26B4}" type="pres">
      <dgm:prSet presAssocID="{731301EA-1181-4481-95BE-71BE756F3687}" presName="accent_3" presStyleCnt="0"/>
      <dgm:spPr/>
      <dgm:t>
        <a:bodyPr/>
        <a:lstStyle/>
        <a:p>
          <a:endParaRPr lang="zh-CN" altLang="en-US"/>
        </a:p>
      </dgm:t>
    </dgm:pt>
    <dgm:pt modelId="{FEFF1738-67B2-4C97-951C-3977475049E7}" type="pres">
      <dgm:prSet presAssocID="{731301EA-1181-4481-95BE-71BE756F3687}" presName="accentRepeatNode" presStyleLbl="solidFgAcc1" presStyleIdx="2" presStyleCnt="4"/>
      <dgm:spPr/>
      <dgm:t>
        <a:bodyPr/>
        <a:lstStyle/>
        <a:p>
          <a:endParaRPr lang="zh-CN" altLang="en-US"/>
        </a:p>
      </dgm:t>
    </dgm:pt>
    <dgm:pt modelId="{225DFC7F-CF3E-4982-AEC3-6D4BF71C3302}" type="pres">
      <dgm:prSet presAssocID="{DC4A6BCF-8A7E-4069-9103-6E946E085CA3}" presName="text_4" presStyleLbl="node1" presStyleIdx="3" presStyleCnt="4">
        <dgm:presLayoutVars>
          <dgm:bulletEnabled val="1"/>
        </dgm:presLayoutVars>
      </dgm:prSet>
      <dgm:spPr/>
      <dgm:t>
        <a:bodyPr/>
        <a:lstStyle/>
        <a:p>
          <a:endParaRPr lang="zh-CN" altLang="en-US"/>
        </a:p>
      </dgm:t>
    </dgm:pt>
    <dgm:pt modelId="{D1743AAD-2B99-4EB4-AD17-CDA28CC5BCFE}" type="pres">
      <dgm:prSet presAssocID="{DC4A6BCF-8A7E-4069-9103-6E946E085CA3}" presName="accent_4" presStyleCnt="0"/>
      <dgm:spPr/>
      <dgm:t>
        <a:bodyPr/>
        <a:lstStyle/>
        <a:p>
          <a:endParaRPr lang="zh-CN" altLang="en-US"/>
        </a:p>
      </dgm:t>
    </dgm:pt>
    <dgm:pt modelId="{2C9EEA1F-FEBC-41B3-9616-EF934FB6FD6E}" type="pres">
      <dgm:prSet presAssocID="{DC4A6BCF-8A7E-4069-9103-6E946E085CA3}" presName="accentRepeatNode" presStyleLbl="solidFgAcc1" presStyleIdx="3" presStyleCnt="4"/>
      <dgm:spPr/>
      <dgm:t>
        <a:bodyPr/>
        <a:lstStyle/>
        <a:p>
          <a:endParaRPr lang="zh-CN" altLang="en-US"/>
        </a:p>
      </dgm:t>
    </dgm:pt>
  </dgm:ptLst>
  <dgm:cxnLst>
    <dgm:cxn modelId="{C9C2016D-DA22-4802-9D19-95CD875BF894}" type="presOf" srcId="{6C8115C4-1D4E-4DCD-86F4-4F10A2F886E7}" destId="{F9D1B936-C86F-4A9E-9E98-C7DA2D773C88}" srcOrd="0" destOrd="0" presId="urn:microsoft.com/office/officeart/2008/layout/VerticalCurvedList"/>
    <dgm:cxn modelId="{73F6437A-7DA9-45A3-B1F2-42A33D05AA98}" type="presOf" srcId="{C9B72EFE-46D2-4FA8-9422-175185F44767}" destId="{628593CC-F25A-463E-9E54-7FB766FB76F9}" srcOrd="0" destOrd="0" presId="urn:microsoft.com/office/officeart/2008/layout/VerticalCurvedList"/>
    <dgm:cxn modelId="{F6C2E36C-C1A4-418E-B540-128DF5D1A9DB}" type="presOf" srcId="{DC4A6BCF-8A7E-4069-9103-6E946E085CA3}" destId="{225DFC7F-CF3E-4982-AEC3-6D4BF71C3302}" srcOrd="0" destOrd="0" presId="urn:microsoft.com/office/officeart/2008/layout/VerticalCurvedList"/>
    <dgm:cxn modelId="{ED8A73D2-AF24-4BC6-8449-DF1E1C799AD8}" srcId="{C9B72EFE-46D2-4FA8-9422-175185F44767}" destId="{1B351A89-8F8C-4EDA-BB41-864A34BD73CD}" srcOrd="1" destOrd="0" parTransId="{A6D6154A-2045-4023-AEAF-922AD79B2F1C}" sibTransId="{EA6BF353-83E9-4579-BE84-A5596BCA8F53}"/>
    <dgm:cxn modelId="{E4B35051-CE85-4683-A0E1-2BEBCEDFDB6B}" srcId="{C9B72EFE-46D2-4FA8-9422-175185F44767}" destId="{C5160E41-8EF0-4CE7-A253-021AAB592D4F}" srcOrd="0" destOrd="0" parTransId="{448AD6E8-4753-41EC-954F-10B4D171E739}" sibTransId="{6C8115C4-1D4E-4DCD-86F4-4F10A2F886E7}"/>
    <dgm:cxn modelId="{C33758C9-26DA-4963-90E7-49D14832050B}" type="presOf" srcId="{731301EA-1181-4481-95BE-71BE756F3687}" destId="{60C45125-CC70-4946-AE06-4EA1A94BE4BB}" srcOrd="0" destOrd="0" presId="urn:microsoft.com/office/officeart/2008/layout/VerticalCurvedList"/>
    <dgm:cxn modelId="{E534C491-B120-4A44-B0C0-DD99FED6634E}" srcId="{C9B72EFE-46D2-4FA8-9422-175185F44767}" destId="{DC4A6BCF-8A7E-4069-9103-6E946E085CA3}" srcOrd="3" destOrd="0" parTransId="{FB4C0306-2A78-4428-97B3-6DFE39F1EE9D}" sibTransId="{A8897E67-6C5C-4FE9-A7BC-33EFC45D1F5A}"/>
    <dgm:cxn modelId="{FF4A59E2-A135-4C26-9DB2-AB176DC0F788}" type="presOf" srcId="{1B351A89-8F8C-4EDA-BB41-864A34BD73CD}" destId="{B01A1551-7AC6-4BD2-8D31-66B84F40F9B8}" srcOrd="0" destOrd="0" presId="urn:microsoft.com/office/officeart/2008/layout/VerticalCurvedList"/>
    <dgm:cxn modelId="{5A96F77D-A140-4764-B8E4-1C3F39D427BD}" srcId="{C9B72EFE-46D2-4FA8-9422-175185F44767}" destId="{731301EA-1181-4481-95BE-71BE756F3687}" srcOrd="2" destOrd="0" parTransId="{209C4A59-D52C-42CE-8364-E213274DD82F}" sibTransId="{5587EDD9-E711-4E7F-92EB-DE3B1BAA062C}"/>
    <dgm:cxn modelId="{845AB336-0BAF-4B30-A876-49AD8D8C7682}" type="presOf" srcId="{C5160E41-8EF0-4CE7-A253-021AAB592D4F}" destId="{7E9D395B-2F60-474D-9233-55D7823662B8}" srcOrd="0" destOrd="0" presId="urn:microsoft.com/office/officeart/2008/layout/VerticalCurvedList"/>
    <dgm:cxn modelId="{A13FD00B-0A51-4E90-BF7E-439CF940431B}" type="presParOf" srcId="{628593CC-F25A-463E-9E54-7FB766FB76F9}" destId="{060A18FB-08E1-4034-80CD-F49A606197F9}" srcOrd="0" destOrd="0" presId="urn:microsoft.com/office/officeart/2008/layout/VerticalCurvedList"/>
    <dgm:cxn modelId="{96E44A2E-CC2E-4131-805B-6769E9A83352}" type="presParOf" srcId="{060A18FB-08E1-4034-80CD-F49A606197F9}" destId="{5B8E4ED0-17F3-41CD-B1B9-983387D7C1F7}" srcOrd="0" destOrd="0" presId="urn:microsoft.com/office/officeart/2008/layout/VerticalCurvedList"/>
    <dgm:cxn modelId="{F665349E-6F78-489A-889B-47FA95033B5E}" type="presParOf" srcId="{5B8E4ED0-17F3-41CD-B1B9-983387D7C1F7}" destId="{0F7AE104-0B3F-42A2-A3D6-960A3B788033}" srcOrd="0" destOrd="0" presId="urn:microsoft.com/office/officeart/2008/layout/VerticalCurvedList"/>
    <dgm:cxn modelId="{E2190B69-4C6B-4F9C-ACBF-560DB77AB869}" type="presParOf" srcId="{5B8E4ED0-17F3-41CD-B1B9-983387D7C1F7}" destId="{F9D1B936-C86F-4A9E-9E98-C7DA2D773C88}" srcOrd="1" destOrd="0" presId="urn:microsoft.com/office/officeart/2008/layout/VerticalCurvedList"/>
    <dgm:cxn modelId="{E7FC89E0-CD7F-4081-89EB-4A7A88031D17}" type="presParOf" srcId="{5B8E4ED0-17F3-41CD-B1B9-983387D7C1F7}" destId="{DE5B50B9-3E94-4EEF-ABFD-28CE51D39B6B}" srcOrd="2" destOrd="0" presId="urn:microsoft.com/office/officeart/2008/layout/VerticalCurvedList"/>
    <dgm:cxn modelId="{C89756D1-C6A5-4748-95F5-8850BB245DF6}" type="presParOf" srcId="{5B8E4ED0-17F3-41CD-B1B9-983387D7C1F7}" destId="{D140E85B-7001-4B2A-8737-72FEF3F84E29}" srcOrd="3" destOrd="0" presId="urn:microsoft.com/office/officeart/2008/layout/VerticalCurvedList"/>
    <dgm:cxn modelId="{DCBE99C3-5AD3-4C69-9541-C20ABEEEAF6B}" type="presParOf" srcId="{060A18FB-08E1-4034-80CD-F49A606197F9}" destId="{7E9D395B-2F60-474D-9233-55D7823662B8}" srcOrd="1" destOrd="0" presId="urn:microsoft.com/office/officeart/2008/layout/VerticalCurvedList"/>
    <dgm:cxn modelId="{94A75D23-997B-470E-96D3-05C975A46995}" type="presParOf" srcId="{060A18FB-08E1-4034-80CD-F49A606197F9}" destId="{D12B58DE-537A-4DB3-81D3-9B9004C6860F}" srcOrd="2" destOrd="0" presId="urn:microsoft.com/office/officeart/2008/layout/VerticalCurvedList"/>
    <dgm:cxn modelId="{6167B515-3573-4DCF-8F28-2D48166B83B6}" type="presParOf" srcId="{D12B58DE-537A-4DB3-81D3-9B9004C6860F}" destId="{412CF2C1-26C7-4DBC-84C3-53690705A93A}" srcOrd="0" destOrd="0" presId="urn:microsoft.com/office/officeart/2008/layout/VerticalCurvedList"/>
    <dgm:cxn modelId="{93CA6BD8-ED3E-4277-AEB0-2CF42E204388}" type="presParOf" srcId="{060A18FB-08E1-4034-80CD-F49A606197F9}" destId="{B01A1551-7AC6-4BD2-8D31-66B84F40F9B8}" srcOrd="3" destOrd="0" presId="urn:microsoft.com/office/officeart/2008/layout/VerticalCurvedList"/>
    <dgm:cxn modelId="{C5DC102A-B086-48AB-A75A-624EA94DC0B7}" type="presParOf" srcId="{060A18FB-08E1-4034-80CD-F49A606197F9}" destId="{5C82B08F-7E68-4EC6-83A1-FECBF4F897A6}" srcOrd="4" destOrd="0" presId="urn:microsoft.com/office/officeart/2008/layout/VerticalCurvedList"/>
    <dgm:cxn modelId="{A53001BE-D9A7-4267-B160-47905B0401B7}" type="presParOf" srcId="{5C82B08F-7E68-4EC6-83A1-FECBF4F897A6}" destId="{9C8392CB-7BE2-483A-BA60-BC07E6CFAD4E}" srcOrd="0" destOrd="0" presId="urn:microsoft.com/office/officeart/2008/layout/VerticalCurvedList"/>
    <dgm:cxn modelId="{CE19672C-0D63-4CF0-908B-83DB0021FAB2}" type="presParOf" srcId="{060A18FB-08E1-4034-80CD-F49A606197F9}" destId="{60C45125-CC70-4946-AE06-4EA1A94BE4BB}" srcOrd="5" destOrd="0" presId="urn:microsoft.com/office/officeart/2008/layout/VerticalCurvedList"/>
    <dgm:cxn modelId="{EEFE2624-663B-4D9F-BD96-64494AEE2579}" type="presParOf" srcId="{060A18FB-08E1-4034-80CD-F49A606197F9}" destId="{3E46AA85-9A44-4BD7-9C12-56D030CB26B4}" srcOrd="6" destOrd="0" presId="urn:microsoft.com/office/officeart/2008/layout/VerticalCurvedList"/>
    <dgm:cxn modelId="{16FA2B74-4ADC-4F53-9C62-A65AA28A2F64}" type="presParOf" srcId="{3E46AA85-9A44-4BD7-9C12-56D030CB26B4}" destId="{FEFF1738-67B2-4C97-951C-3977475049E7}" srcOrd="0" destOrd="0" presId="urn:microsoft.com/office/officeart/2008/layout/VerticalCurvedList"/>
    <dgm:cxn modelId="{36436222-F618-4A5D-92E6-51007ED28032}" type="presParOf" srcId="{060A18FB-08E1-4034-80CD-F49A606197F9}" destId="{225DFC7F-CF3E-4982-AEC3-6D4BF71C3302}" srcOrd="7" destOrd="0" presId="urn:microsoft.com/office/officeart/2008/layout/VerticalCurvedList"/>
    <dgm:cxn modelId="{72E2EB62-E247-4094-A6B8-50A8016730E6}" type="presParOf" srcId="{060A18FB-08E1-4034-80CD-F49A606197F9}" destId="{D1743AAD-2B99-4EB4-AD17-CDA28CC5BCFE}" srcOrd="8" destOrd="0" presId="urn:microsoft.com/office/officeart/2008/layout/VerticalCurvedList"/>
    <dgm:cxn modelId="{76D38D55-7E71-4F4E-B6AF-839D1270740D}" type="presParOf" srcId="{D1743AAD-2B99-4EB4-AD17-CDA28CC5BCFE}" destId="{2C9EEA1F-FEBC-41B3-9616-EF934FB6FD6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E6040A-97E8-4620-8842-BEA3C1C37D4F}" type="doc">
      <dgm:prSet loTypeId="urn:microsoft.com/office/officeart/2008/layout/HorizontalMultiLevelHierarchy" loCatId="hierarchy" qsTypeId="urn:microsoft.com/office/officeart/2005/8/quickstyle/simple1" qsCatId="simple" csTypeId="urn:microsoft.com/office/officeart/2005/8/colors/accent5_4" csCatId="accent5" phldr="1"/>
      <dgm:spPr/>
      <dgm:t>
        <a:bodyPr/>
        <a:lstStyle/>
        <a:p>
          <a:endParaRPr lang="zh-CN" altLang="en-US"/>
        </a:p>
      </dgm:t>
    </dgm:pt>
    <dgm:pt modelId="{01EAA0AC-3CC0-499F-8508-C56FB0A285AE}">
      <dgm:prSet phldrT="[文本]" custT="1"/>
      <dgm:spPr/>
      <dgm:t>
        <a:bodyPr vert="vert"/>
        <a:lstStyle/>
        <a:p>
          <a:pPr algn="ctr"/>
          <a:r>
            <a:rPr lang="zh-CN" altLang="en-US" sz="2800" b="1" dirty="0" smtClean="0"/>
            <a:t>四个模块</a:t>
          </a:r>
          <a:endParaRPr lang="zh-CN" altLang="en-US" sz="2800" b="1" dirty="0"/>
        </a:p>
      </dgm:t>
    </dgm:pt>
    <dgm:pt modelId="{9F07AD75-8795-4363-9A68-BD6D0B7AA6AC}" type="parTrans" cxnId="{323B0645-933B-4D19-BAC6-3789E8114A7E}">
      <dgm:prSet/>
      <dgm:spPr/>
      <dgm:t>
        <a:bodyPr/>
        <a:lstStyle/>
        <a:p>
          <a:pPr algn="ctr"/>
          <a:endParaRPr lang="zh-CN" altLang="en-US"/>
        </a:p>
      </dgm:t>
    </dgm:pt>
    <dgm:pt modelId="{C6436534-762A-4D59-B642-1E133C683B7D}" type="sibTrans" cxnId="{323B0645-933B-4D19-BAC6-3789E8114A7E}">
      <dgm:prSet/>
      <dgm:spPr/>
      <dgm:t>
        <a:bodyPr/>
        <a:lstStyle/>
        <a:p>
          <a:pPr algn="ctr"/>
          <a:endParaRPr lang="zh-CN" altLang="en-US"/>
        </a:p>
      </dgm:t>
    </dgm:pt>
    <dgm:pt modelId="{EB3588A3-241A-43CD-9314-ECBA88B2BDE2}">
      <dgm:prSet phldrT="[文本]" custT="1"/>
      <dgm:spPr/>
      <dgm:t>
        <a:bodyPr/>
        <a:lstStyle/>
        <a:p>
          <a:pPr algn="ctr"/>
          <a:r>
            <a:rPr lang="en-US" altLang="zh-CN" sz="1800" b="1" smtClean="0"/>
            <a:t>Application/MDK-ARM</a:t>
          </a:r>
          <a:endParaRPr lang="zh-CN" altLang="en-US" sz="1800" dirty="0"/>
        </a:p>
      </dgm:t>
    </dgm:pt>
    <dgm:pt modelId="{7B597DF6-31B0-454E-A4CB-1DC96EC1593C}" type="parTrans" cxnId="{23BAE41F-10D5-42AF-BD0E-6AFEA95BAC01}">
      <dgm:prSet/>
      <dgm:spPr/>
      <dgm:t>
        <a:bodyPr/>
        <a:lstStyle/>
        <a:p>
          <a:pPr algn="ctr"/>
          <a:endParaRPr lang="zh-CN" altLang="en-US"/>
        </a:p>
      </dgm:t>
    </dgm:pt>
    <dgm:pt modelId="{883C67F0-6FE2-44FB-933F-99E2C4AE05BE}" type="sibTrans" cxnId="{23BAE41F-10D5-42AF-BD0E-6AFEA95BAC01}">
      <dgm:prSet/>
      <dgm:spPr/>
      <dgm:t>
        <a:bodyPr/>
        <a:lstStyle/>
        <a:p>
          <a:pPr algn="ctr"/>
          <a:endParaRPr lang="zh-CN" altLang="en-US"/>
        </a:p>
      </dgm:t>
    </dgm:pt>
    <dgm:pt modelId="{D1532C43-28A8-43F2-B008-AB61BD571444}">
      <dgm:prSet phldrT="[文本]" custT="1"/>
      <dgm:spPr/>
      <dgm:t>
        <a:bodyPr/>
        <a:lstStyle/>
        <a:p>
          <a:pPr algn="ctr"/>
          <a:r>
            <a:rPr lang="en-US" altLang="zh-CN" sz="1800" b="1" smtClean="0"/>
            <a:t>Drivers/STM32F1xx_HAL_Driver</a:t>
          </a:r>
          <a:endParaRPr lang="zh-CN" altLang="en-US" sz="1800" dirty="0"/>
        </a:p>
      </dgm:t>
    </dgm:pt>
    <dgm:pt modelId="{728B3692-5568-4B56-BAF7-1CBE8807F112}" type="parTrans" cxnId="{EA32D38A-8BCE-4426-A468-BEAECA7F8D5F}">
      <dgm:prSet/>
      <dgm:spPr/>
      <dgm:t>
        <a:bodyPr/>
        <a:lstStyle/>
        <a:p>
          <a:pPr algn="ctr"/>
          <a:endParaRPr lang="zh-CN" altLang="en-US"/>
        </a:p>
      </dgm:t>
    </dgm:pt>
    <dgm:pt modelId="{2BC4FCCC-717E-478E-83CA-37ECE4F7505F}" type="sibTrans" cxnId="{EA32D38A-8BCE-4426-A468-BEAECA7F8D5F}">
      <dgm:prSet/>
      <dgm:spPr/>
      <dgm:t>
        <a:bodyPr/>
        <a:lstStyle/>
        <a:p>
          <a:pPr algn="ctr"/>
          <a:endParaRPr lang="zh-CN" altLang="en-US"/>
        </a:p>
      </dgm:t>
    </dgm:pt>
    <dgm:pt modelId="{69507FAE-A2B3-40E8-AE75-3EDD2322E26D}">
      <dgm:prSet phldrT="[文本]" custT="1"/>
      <dgm:spPr/>
      <dgm:t>
        <a:bodyPr/>
        <a:lstStyle/>
        <a:p>
          <a:pPr algn="ctr"/>
          <a:r>
            <a:rPr lang="en-US" altLang="zh-CN" sz="1800" b="1" smtClean="0"/>
            <a:t>Drivers/CMSIS</a:t>
          </a:r>
          <a:endParaRPr lang="zh-CN" altLang="en-US" sz="1800" dirty="0"/>
        </a:p>
      </dgm:t>
    </dgm:pt>
    <dgm:pt modelId="{D1CBC813-2DA0-4EDF-B248-AEB64F3D0654}" type="parTrans" cxnId="{173A0140-5083-4A94-AF61-0802F5E14943}">
      <dgm:prSet/>
      <dgm:spPr/>
      <dgm:t>
        <a:bodyPr/>
        <a:lstStyle/>
        <a:p>
          <a:pPr algn="ctr"/>
          <a:endParaRPr lang="zh-CN" altLang="en-US"/>
        </a:p>
      </dgm:t>
    </dgm:pt>
    <dgm:pt modelId="{358E33E1-3FC2-482D-9EFA-07CADC89DFBA}" type="sibTrans" cxnId="{173A0140-5083-4A94-AF61-0802F5E14943}">
      <dgm:prSet/>
      <dgm:spPr/>
      <dgm:t>
        <a:bodyPr/>
        <a:lstStyle/>
        <a:p>
          <a:pPr algn="ctr"/>
          <a:endParaRPr lang="zh-CN" altLang="en-US"/>
        </a:p>
      </dgm:t>
    </dgm:pt>
    <dgm:pt modelId="{8EDBF1A3-C1E4-4929-9BBE-252D38C6F7C0}">
      <dgm:prSet custT="1"/>
      <dgm:spPr/>
      <dgm:t>
        <a:bodyPr/>
        <a:lstStyle/>
        <a:p>
          <a:pPr algn="ctr"/>
          <a:r>
            <a:rPr lang="en-US" altLang="zh-CN" sz="1800" b="1" smtClean="0"/>
            <a:t>Application/User</a:t>
          </a:r>
          <a:endParaRPr lang="en-US" altLang="zh-CN" sz="1800" b="1" dirty="0"/>
        </a:p>
      </dgm:t>
    </dgm:pt>
    <dgm:pt modelId="{7D79BB83-F4E8-44D6-B707-AA543DC125EC}" type="parTrans" cxnId="{6E3340E0-E9D4-4DC3-B91E-87AE2EE9DD76}">
      <dgm:prSet/>
      <dgm:spPr/>
      <dgm:t>
        <a:bodyPr/>
        <a:lstStyle/>
        <a:p>
          <a:pPr algn="ctr"/>
          <a:endParaRPr lang="zh-CN" altLang="en-US"/>
        </a:p>
      </dgm:t>
    </dgm:pt>
    <dgm:pt modelId="{B288CBC5-AAAF-4D66-A657-9EF02E4FAA28}" type="sibTrans" cxnId="{6E3340E0-E9D4-4DC3-B91E-87AE2EE9DD76}">
      <dgm:prSet/>
      <dgm:spPr/>
      <dgm:t>
        <a:bodyPr/>
        <a:lstStyle/>
        <a:p>
          <a:pPr algn="ctr"/>
          <a:endParaRPr lang="zh-CN" altLang="en-US"/>
        </a:p>
      </dgm:t>
    </dgm:pt>
    <dgm:pt modelId="{B4F5FBD7-D81F-4B2A-B333-1308AE220B09}" type="pres">
      <dgm:prSet presAssocID="{E2E6040A-97E8-4620-8842-BEA3C1C37D4F}" presName="Name0" presStyleCnt="0">
        <dgm:presLayoutVars>
          <dgm:chPref val="1"/>
          <dgm:dir/>
          <dgm:animOne val="branch"/>
          <dgm:animLvl val="lvl"/>
          <dgm:resizeHandles val="exact"/>
        </dgm:presLayoutVars>
      </dgm:prSet>
      <dgm:spPr/>
      <dgm:t>
        <a:bodyPr/>
        <a:lstStyle/>
        <a:p>
          <a:endParaRPr lang="zh-CN" altLang="en-US"/>
        </a:p>
      </dgm:t>
    </dgm:pt>
    <dgm:pt modelId="{6DB46E69-5745-4E53-8498-9FECDF8914F8}" type="pres">
      <dgm:prSet presAssocID="{01EAA0AC-3CC0-499F-8508-C56FB0A285AE}" presName="root1" presStyleCnt="0"/>
      <dgm:spPr/>
    </dgm:pt>
    <dgm:pt modelId="{E23A66F5-E517-4C0F-AD0B-0BF3576E07DB}" type="pres">
      <dgm:prSet presAssocID="{01EAA0AC-3CC0-499F-8508-C56FB0A285AE}" presName="LevelOneTextNode" presStyleLbl="node0" presStyleIdx="0" presStyleCnt="1" custScaleX="102806" custScaleY="76176">
        <dgm:presLayoutVars>
          <dgm:chPref val="3"/>
        </dgm:presLayoutVars>
      </dgm:prSet>
      <dgm:spPr/>
      <dgm:t>
        <a:bodyPr/>
        <a:lstStyle/>
        <a:p>
          <a:endParaRPr lang="zh-CN" altLang="en-US"/>
        </a:p>
      </dgm:t>
    </dgm:pt>
    <dgm:pt modelId="{4899F246-B1CD-47F4-B5CA-00594466EB8C}" type="pres">
      <dgm:prSet presAssocID="{01EAA0AC-3CC0-499F-8508-C56FB0A285AE}" presName="level2hierChild" presStyleCnt="0"/>
      <dgm:spPr/>
    </dgm:pt>
    <dgm:pt modelId="{A7439C3D-29F6-4E87-9D3B-60016D938460}" type="pres">
      <dgm:prSet presAssocID="{7B597DF6-31B0-454E-A4CB-1DC96EC1593C}" presName="conn2-1" presStyleLbl="parChTrans1D2" presStyleIdx="0" presStyleCnt="4"/>
      <dgm:spPr/>
      <dgm:t>
        <a:bodyPr/>
        <a:lstStyle/>
        <a:p>
          <a:endParaRPr lang="zh-CN" altLang="en-US"/>
        </a:p>
      </dgm:t>
    </dgm:pt>
    <dgm:pt modelId="{7C20E7B8-D758-4172-8AF0-22C14FF9DA0B}" type="pres">
      <dgm:prSet presAssocID="{7B597DF6-31B0-454E-A4CB-1DC96EC1593C}" presName="connTx" presStyleLbl="parChTrans1D2" presStyleIdx="0" presStyleCnt="4"/>
      <dgm:spPr/>
      <dgm:t>
        <a:bodyPr/>
        <a:lstStyle/>
        <a:p>
          <a:endParaRPr lang="zh-CN" altLang="en-US"/>
        </a:p>
      </dgm:t>
    </dgm:pt>
    <dgm:pt modelId="{79FB23BA-4A46-4880-82A7-E887E39EE6F3}" type="pres">
      <dgm:prSet presAssocID="{EB3588A3-241A-43CD-9314-ECBA88B2BDE2}" presName="root2" presStyleCnt="0"/>
      <dgm:spPr/>
    </dgm:pt>
    <dgm:pt modelId="{D37FB2B5-60AB-4E8A-B9C9-F8E4288467A1}" type="pres">
      <dgm:prSet presAssocID="{EB3588A3-241A-43CD-9314-ECBA88B2BDE2}" presName="LevelTwoTextNode" presStyleLbl="node2" presStyleIdx="0" presStyleCnt="4" custScaleX="210722">
        <dgm:presLayoutVars>
          <dgm:chPref val="3"/>
        </dgm:presLayoutVars>
      </dgm:prSet>
      <dgm:spPr/>
      <dgm:t>
        <a:bodyPr/>
        <a:lstStyle/>
        <a:p>
          <a:endParaRPr lang="zh-CN" altLang="en-US"/>
        </a:p>
      </dgm:t>
    </dgm:pt>
    <dgm:pt modelId="{43883373-1A67-4350-8521-1C01954A58C9}" type="pres">
      <dgm:prSet presAssocID="{EB3588A3-241A-43CD-9314-ECBA88B2BDE2}" presName="level3hierChild" presStyleCnt="0"/>
      <dgm:spPr/>
    </dgm:pt>
    <dgm:pt modelId="{5E1F3CB9-092D-467C-BDD7-1652666720A0}" type="pres">
      <dgm:prSet presAssocID="{728B3692-5568-4B56-BAF7-1CBE8807F112}" presName="conn2-1" presStyleLbl="parChTrans1D2" presStyleIdx="1" presStyleCnt="4"/>
      <dgm:spPr/>
      <dgm:t>
        <a:bodyPr/>
        <a:lstStyle/>
        <a:p>
          <a:endParaRPr lang="zh-CN" altLang="en-US"/>
        </a:p>
      </dgm:t>
    </dgm:pt>
    <dgm:pt modelId="{47A31042-F9D9-4BDC-A373-752AB954F4BD}" type="pres">
      <dgm:prSet presAssocID="{728B3692-5568-4B56-BAF7-1CBE8807F112}" presName="connTx" presStyleLbl="parChTrans1D2" presStyleIdx="1" presStyleCnt="4"/>
      <dgm:spPr/>
      <dgm:t>
        <a:bodyPr/>
        <a:lstStyle/>
        <a:p>
          <a:endParaRPr lang="zh-CN" altLang="en-US"/>
        </a:p>
      </dgm:t>
    </dgm:pt>
    <dgm:pt modelId="{D45CD602-64A1-4192-B021-932F2AB544FF}" type="pres">
      <dgm:prSet presAssocID="{D1532C43-28A8-43F2-B008-AB61BD571444}" presName="root2" presStyleCnt="0"/>
      <dgm:spPr/>
    </dgm:pt>
    <dgm:pt modelId="{99FF1030-8FF5-4649-9C04-133F792147F6}" type="pres">
      <dgm:prSet presAssocID="{D1532C43-28A8-43F2-B008-AB61BD571444}" presName="LevelTwoTextNode" presStyleLbl="node2" presStyleIdx="1" presStyleCnt="4" custScaleX="210722">
        <dgm:presLayoutVars>
          <dgm:chPref val="3"/>
        </dgm:presLayoutVars>
      </dgm:prSet>
      <dgm:spPr/>
      <dgm:t>
        <a:bodyPr/>
        <a:lstStyle/>
        <a:p>
          <a:endParaRPr lang="zh-CN" altLang="en-US"/>
        </a:p>
      </dgm:t>
    </dgm:pt>
    <dgm:pt modelId="{CC9F2F82-A6D1-4626-BC07-2825724C64A7}" type="pres">
      <dgm:prSet presAssocID="{D1532C43-28A8-43F2-B008-AB61BD571444}" presName="level3hierChild" presStyleCnt="0"/>
      <dgm:spPr/>
    </dgm:pt>
    <dgm:pt modelId="{107D45CC-EC0B-4F33-9F04-9779BDDBCEA6}" type="pres">
      <dgm:prSet presAssocID="{D1CBC813-2DA0-4EDF-B248-AEB64F3D0654}" presName="conn2-1" presStyleLbl="parChTrans1D2" presStyleIdx="2" presStyleCnt="4"/>
      <dgm:spPr/>
      <dgm:t>
        <a:bodyPr/>
        <a:lstStyle/>
        <a:p>
          <a:endParaRPr lang="zh-CN" altLang="en-US"/>
        </a:p>
      </dgm:t>
    </dgm:pt>
    <dgm:pt modelId="{51871A54-2E6B-4004-BBF9-6E1A3E4DF9A2}" type="pres">
      <dgm:prSet presAssocID="{D1CBC813-2DA0-4EDF-B248-AEB64F3D0654}" presName="connTx" presStyleLbl="parChTrans1D2" presStyleIdx="2" presStyleCnt="4"/>
      <dgm:spPr/>
      <dgm:t>
        <a:bodyPr/>
        <a:lstStyle/>
        <a:p>
          <a:endParaRPr lang="zh-CN" altLang="en-US"/>
        </a:p>
      </dgm:t>
    </dgm:pt>
    <dgm:pt modelId="{E35244C2-B449-4815-AB04-42EE34A9DF6D}" type="pres">
      <dgm:prSet presAssocID="{69507FAE-A2B3-40E8-AE75-3EDD2322E26D}" presName="root2" presStyleCnt="0"/>
      <dgm:spPr/>
    </dgm:pt>
    <dgm:pt modelId="{4A6A263F-4756-4439-A55B-34FB38BCAA4F}" type="pres">
      <dgm:prSet presAssocID="{69507FAE-A2B3-40E8-AE75-3EDD2322E26D}" presName="LevelTwoTextNode" presStyleLbl="node2" presStyleIdx="2" presStyleCnt="4" custScaleX="210722">
        <dgm:presLayoutVars>
          <dgm:chPref val="3"/>
        </dgm:presLayoutVars>
      </dgm:prSet>
      <dgm:spPr/>
      <dgm:t>
        <a:bodyPr/>
        <a:lstStyle/>
        <a:p>
          <a:endParaRPr lang="zh-CN" altLang="en-US"/>
        </a:p>
      </dgm:t>
    </dgm:pt>
    <dgm:pt modelId="{B9D668FA-C55A-4DC5-A8B8-F560CDF6F69E}" type="pres">
      <dgm:prSet presAssocID="{69507FAE-A2B3-40E8-AE75-3EDD2322E26D}" presName="level3hierChild" presStyleCnt="0"/>
      <dgm:spPr/>
    </dgm:pt>
    <dgm:pt modelId="{E3398AC3-86A8-4BB2-8541-86FA1D15348A}" type="pres">
      <dgm:prSet presAssocID="{7D79BB83-F4E8-44D6-B707-AA543DC125EC}" presName="conn2-1" presStyleLbl="parChTrans1D2" presStyleIdx="3" presStyleCnt="4"/>
      <dgm:spPr/>
      <dgm:t>
        <a:bodyPr/>
        <a:lstStyle/>
        <a:p>
          <a:endParaRPr lang="zh-CN" altLang="en-US"/>
        </a:p>
      </dgm:t>
    </dgm:pt>
    <dgm:pt modelId="{9A82CD46-B1BF-4B82-8E04-7000CE4992BE}" type="pres">
      <dgm:prSet presAssocID="{7D79BB83-F4E8-44D6-B707-AA543DC125EC}" presName="connTx" presStyleLbl="parChTrans1D2" presStyleIdx="3" presStyleCnt="4"/>
      <dgm:spPr/>
      <dgm:t>
        <a:bodyPr/>
        <a:lstStyle/>
        <a:p>
          <a:endParaRPr lang="zh-CN" altLang="en-US"/>
        </a:p>
      </dgm:t>
    </dgm:pt>
    <dgm:pt modelId="{84B8176D-2AEC-4766-B8E3-388E06E025D7}" type="pres">
      <dgm:prSet presAssocID="{8EDBF1A3-C1E4-4929-9BBE-252D38C6F7C0}" presName="root2" presStyleCnt="0"/>
      <dgm:spPr/>
    </dgm:pt>
    <dgm:pt modelId="{73E89579-817A-4645-86D5-E2B0EC6E8A86}" type="pres">
      <dgm:prSet presAssocID="{8EDBF1A3-C1E4-4929-9BBE-252D38C6F7C0}" presName="LevelTwoTextNode" presStyleLbl="node2" presStyleIdx="3" presStyleCnt="4" custScaleX="210722">
        <dgm:presLayoutVars>
          <dgm:chPref val="3"/>
        </dgm:presLayoutVars>
      </dgm:prSet>
      <dgm:spPr/>
      <dgm:t>
        <a:bodyPr/>
        <a:lstStyle/>
        <a:p>
          <a:endParaRPr lang="zh-CN" altLang="en-US"/>
        </a:p>
      </dgm:t>
    </dgm:pt>
    <dgm:pt modelId="{82CB8B6F-E529-4D2D-940A-C22F4669FFE9}" type="pres">
      <dgm:prSet presAssocID="{8EDBF1A3-C1E4-4929-9BBE-252D38C6F7C0}" presName="level3hierChild" presStyleCnt="0"/>
      <dgm:spPr/>
    </dgm:pt>
  </dgm:ptLst>
  <dgm:cxnLst>
    <dgm:cxn modelId="{173A0140-5083-4A94-AF61-0802F5E14943}" srcId="{01EAA0AC-3CC0-499F-8508-C56FB0A285AE}" destId="{69507FAE-A2B3-40E8-AE75-3EDD2322E26D}" srcOrd="2" destOrd="0" parTransId="{D1CBC813-2DA0-4EDF-B248-AEB64F3D0654}" sibTransId="{358E33E1-3FC2-482D-9EFA-07CADC89DFBA}"/>
    <dgm:cxn modelId="{6C6829F3-94FE-4475-B76B-B5635D58486A}" type="presOf" srcId="{8EDBF1A3-C1E4-4929-9BBE-252D38C6F7C0}" destId="{73E89579-817A-4645-86D5-E2B0EC6E8A86}" srcOrd="0" destOrd="0" presId="urn:microsoft.com/office/officeart/2008/layout/HorizontalMultiLevelHierarchy"/>
    <dgm:cxn modelId="{57E7CAB6-6597-4558-BC07-B8E32A1CF232}" type="presOf" srcId="{D1532C43-28A8-43F2-B008-AB61BD571444}" destId="{99FF1030-8FF5-4649-9C04-133F792147F6}" srcOrd="0" destOrd="0" presId="urn:microsoft.com/office/officeart/2008/layout/HorizontalMultiLevelHierarchy"/>
    <dgm:cxn modelId="{323B0645-933B-4D19-BAC6-3789E8114A7E}" srcId="{E2E6040A-97E8-4620-8842-BEA3C1C37D4F}" destId="{01EAA0AC-3CC0-499F-8508-C56FB0A285AE}" srcOrd="0" destOrd="0" parTransId="{9F07AD75-8795-4363-9A68-BD6D0B7AA6AC}" sibTransId="{C6436534-762A-4D59-B642-1E133C683B7D}"/>
    <dgm:cxn modelId="{E0BFB9CC-11DC-4ECF-B22F-C321E8F9DA6C}" type="presOf" srcId="{7B597DF6-31B0-454E-A4CB-1DC96EC1593C}" destId="{A7439C3D-29F6-4E87-9D3B-60016D938460}" srcOrd="0" destOrd="0" presId="urn:microsoft.com/office/officeart/2008/layout/HorizontalMultiLevelHierarchy"/>
    <dgm:cxn modelId="{AD8E387A-8D88-4643-9826-10D3DFFE2218}" type="presOf" srcId="{D1CBC813-2DA0-4EDF-B248-AEB64F3D0654}" destId="{107D45CC-EC0B-4F33-9F04-9779BDDBCEA6}" srcOrd="0" destOrd="0" presId="urn:microsoft.com/office/officeart/2008/layout/HorizontalMultiLevelHierarchy"/>
    <dgm:cxn modelId="{6B8D3F3B-53A1-4862-906D-E7BB343E3F76}" type="presOf" srcId="{728B3692-5568-4B56-BAF7-1CBE8807F112}" destId="{47A31042-F9D9-4BDC-A373-752AB954F4BD}" srcOrd="1" destOrd="0" presId="urn:microsoft.com/office/officeart/2008/layout/HorizontalMultiLevelHierarchy"/>
    <dgm:cxn modelId="{C306AC54-D17D-45B0-838F-A0A3F9F9D822}" type="presOf" srcId="{7B597DF6-31B0-454E-A4CB-1DC96EC1593C}" destId="{7C20E7B8-D758-4172-8AF0-22C14FF9DA0B}" srcOrd="1" destOrd="0" presId="urn:microsoft.com/office/officeart/2008/layout/HorizontalMultiLevelHierarchy"/>
    <dgm:cxn modelId="{89509471-F2EB-4DDF-8738-0A4C6E52D782}" type="presOf" srcId="{7D79BB83-F4E8-44D6-B707-AA543DC125EC}" destId="{E3398AC3-86A8-4BB2-8541-86FA1D15348A}" srcOrd="0" destOrd="0" presId="urn:microsoft.com/office/officeart/2008/layout/HorizontalMultiLevelHierarchy"/>
    <dgm:cxn modelId="{A88A606F-9657-47A7-9893-EC39C93956FE}" type="presOf" srcId="{EB3588A3-241A-43CD-9314-ECBA88B2BDE2}" destId="{D37FB2B5-60AB-4E8A-B9C9-F8E4288467A1}" srcOrd="0" destOrd="0" presId="urn:microsoft.com/office/officeart/2008/layout/HorizontalMultiLevelHierarchy"/>
    <dgm:cxn modelId="{12E078FE-91F1-4C30-80A4-8C2D2E5A22BA}" type="presOf" srcId="{E2E6040A-97E8-4620-8842-BEA3C1C37D4F}" destId="{B4F5FBD7-D81F-4B2A-B333-1308AE220B09}" srcOrd="0" destOrd="0" presId="urn:microsoft.com/office/officeart/2008/layout/HorizontalMultiLevelHierarchy"/>
    <dgm:cxn modelId="{B42EECC0-F59C-4FBA-B4D9-C3F025CD6086}" type="presOf" srcId="{01EAA0AC-3CC0-499F-8508-C56FB0A285AE}" destId="{E23A66F5-E517-4C0F-AD0B-0BF3576E07DB}" srcOrd="0" destOrd="0" presId="urn:microsoft.com/office/officeart/2008/layout/HorizontalMultiLevelHierarchy"/>
    <dgm:cxn modelId="{39E8B145-5F3C-49CC-B5EF-869BCC083524}" type="presOf" srcId="{7D79BB83-F4E8-44D6-B707-AA543DC125EC}" destId="{9A82CD46-B1BF-4B82-8E04-7000CE4992BE}" srcOrd="1" destOrd="0" presId="urn:microsoft.com/office/officeart/2008/layout/HorizontalMultiLevelHierarchy"/>
    <dgm:cxn modelId="{EA32D38A-8BCE-4426-A468-BEAECA7F8D5F}" srcId="{01EAA0AC-3CC0-499F-8508-C56FB0A285AE}" destId="{D1532C43-28A8-43F2-B008-AB61BD571444}" srcOrd="1" destOrd="0" parTransId="{728B3692-5568-4B56-BAF7-1CBE8807F112}" sibTransId="{2BC4FCCC-717E-478E-83CA-37ECE4F7505F}"/>
    <dgm:cxn modelId="{829E804A-1CC3-4D75-BABC-1D025C61D5FF}" type="presOf" srcId="{69507FAE-A2B3-40E8-AE75-3EDD2322E26D}" destId="{4A6A263F-4756-4439-A55B-34FB38BCAA4F}" srcOrd="0" destOrd="0" presId="urn:microsoft.com/office/officeart/2008/layout/HorizontalMultiLevelHierarchy"/>
    <dgm:cxn modelId="{6B265F0F-7B27-45BF-AD0E-9137F160FDF5}" type="presOf" srcId="{728B3692-5568-4B56-BAF7-1CBE8807F112}" destId="{5E1F3CB9-092D-467C-BDD7-1652666720A0}" srcOrd="0" destOrd="0" presId="urn:microsoft.com/office/officeart/2008/layout/HorizontalMultiLevelHierarchy"/>
    <dgm:cxn modelId="{6E3340E0-E9D4-4DC3-B91E-87AE2EE9DD76}" srcId="{01EAA0AC-3CC0-499F-8508-C56FB0A285AE}" destId="{8EDBF1A3-C1E4-4929-9BBE-252D38C6F7C0}" srcOrd="3" destOrd="0" parTransId="{7D79BB83-F4E8-44D6-B707-AA543DC125EC}" sibTransId="{B288CBC5-AAAF-4D66-A657-9EF02E4FAA28}"/>
    <dgm:cxn modelId="{B45488FB-3E48-4D1A-9025-2B87CFC70E76}" type="presOf" srcId="{D1CBC813-2DA0-4EDF-B248-AEB64F3D0654}" destId="{51871A54-2E6B-4004-BBF9-6E1A3E4DF9A2}" srcOrd="1" destOrd="0" presId="urn:microsoft.com/office/officeart/2008/layout/HorizontalMultiLevelHierarchy"/>
    <dgm:cxn modelId="{23BAE41F-10D5-42AF-BD0E-6AFEA95BAC01}" srcId="{01EAA0AC-3CC0-499F-8508-C56FB0A285AE}" destId="{EB3588A3-241A-43CD-9314-ECBA88B2BDE2}" srcOrd="0" destOrd="0" parTransId="{7B597DF6-31B0-454E-A4CB-1DC96EC1593C}" sibTransId="{883C67F0-6FE2-44FB-933F-99E2C4AE05BE}"/>
    <dgm:cxn modelId="{13D5B699-A6AD-4CBD-AF8C-48614C67FC30}" type="presParOf" srcId="{B4F5FBD7-D81F-4B2A-B333-1308AE220B09}" destId="{6DB46E69-5745-4E53-8498-9FECDF8914F8}" srcOrd="0" destOrd="0" presId="urn:microsoft.com/office/officeart/2008/layout/HorizontalMultiLevelHierarchy"/>
    <dgm:cxn modelId="{80D3CFEC-4906-4E59-9DEC-297A7D0D1D69}" type="presParOf" srcId="{6DB46E69-5745-4E53-8498-9FECDF8914F8}" destId="{E23A66F5-E517-4C0F-AD0B-0BF3576E07DB}" srcOrd="0" destOrd="0" presId="urn:microsoft.com/office/officeart/2008/layout/HorizontalMultiLevelHierarchy"/>
    <dgm:cxn modelId="{1116AB80-6012-4FB9-92FD-103F3A2B972C}" type="presParOf" srcId="{6DB46E69-5745-4E53-8498-9FECDF8914F8}" destId="{4899F246-B1CD-47F4-B5CA-00594466EB8C}" srcOrd="1" destOrd="0" presId="urn:microsoft.com/office/officeart/2008/layout/HorizontalMultiLevelHierarchy"/>
    <dgm:cxn modelId="{13210DAE-367E-42ED-A024-4C65C661E801}" type="presParOf" srcId="{4899F246-B1CD-47F4-B5CA-00594466EB8C}" destId="{A7439C3D-29F6-4E87-9D3B-60016D938460}" srcOrd="0" destOrd="0" presId="urn:microsoft.com/office/officeart/2008/layout/HorizontalMultiLevelHierarchy"/>
    <dgm:cxn modelId="{029DC8D9-60C3-44AC-8469-6C19E21FD341}" type="presParOf" srcId="{A7439C3D-29F6-4E87-9D3B-60016D938460}" destId="{7C20E7B8-D758-4172-8AF0-22C14FF9DA0B}" srcOrd="0" destOrd="0" presId="urn:microsoft.com/office/officeart/2008/layout/HorizontalMultiLevelHierarchy"/>
    <dgm:cxn modelId="{38A118E9-7A0C-4B20-A492-4F8BD9AB0EE6}" type="presParOf" srcId="{4899F246-B1CD-47F4-B5CA-00594466EB8C}" destId="{79FB23BA-4A46-4880-82A7-E887E39EE6F3}" srcOrd="1" destOrd="0" presId="urn:microsoft.com/office/officeart/2008/layout/HorizontalMultiLevelHierarchy"/>
    <dgm:cxn modelId="{403DCF0A-4518-4C36-BFC1-6846E89AB9E4}" type="presParOf" srcId="{79FB23BA-4A46-4880-82A7-E887E39EE6F3}" destId="{D37FB2B5-60AB-4E8A-B9C9-F8E4288467A1}" srcOrd="0" destOrd="0" presId="urn:microsoft.com/office/officeart/2008/layout/HorizontalMultiLevelHierarchy"/>
    <dgm:cxn modelId="{F5ABBFE9-E462-47A6-9175-0C1B93110247}" type="presParOf" srcId="{79FB23BA-4A46-4880-82A7-E887E39EE6F3}" destId="{43883373-1A67-4350-8521-1C01954A58C9}" srcOrd="1" destOrd="0" presId="urn:microsoft.com/office/officeart/2008/layout/HorizontalMultiLevelHierarchy"/>
    <dgm:cxn modelId="{A64B34D7-AC33-4BB6-BCD1-413861E4F5ED}" type="presParOf" srcId="{4899F246-B1CD-47F4-B5CA-00594466EB8C}" destId="{5E1F3CB9-092D-467C-BDD7-1652666720A0}" srcOrd="2" destOrd="0" presId="urn:microsoft.com/office/officeart/2008/layout/HorizontalMultiLevelHierarchy"/>
    <dgm:cxn modelId="{3806D843-3493-4E02-AA34-1B012F674E5F}" type="presParOf" srcId="{5E1F3CB9-092D-467C-BDD7-1652666720A0}" destId="{47A31042-F9D9-4BDC-A373-752AB954F4BD}" srcOrd="0" destOrd="0" presId="urn:microsoft.com/office/officeart/2008/layout/HorizontalMultiLevelHierarchy"/>
    <dgm:cxn modelId="{D1C2E526-7E19-4181-BA61-AA05DF13FC23}" type="presParOf" srcId="{4899F246-B1CD-47F4-B5CA-00594466EB8C}" destId="{D45CD602-64A1-4192-B021-932F2AB544FF}" srcOrd="3" destOrd="0" presId="urn:microsoft.com/office/officeart/2008/layout/HorizontalMultiLevelHierarchy"/>
    <dgm:cxn modelId="{E2E55ADC-CE56-4CFC-909A-6220491DEF95}" type="presParOf" srcId="{D45CD602-64A1-4192-B021-932F2AB544FF}" destId="{99FF1030-8FF5-4649-9C04-133F792147F6}" srcOrd="0" destOrd="0" presId="urn:microsoft.com/office/officeart/2008/layout/HorizontalMultiLevelHierarchy"/>
    <dgm:cxn modelId="{A29EFB74-43F8-406B-BF66-8A895C899BEE}" type="presParOf" srcId="{D45CD602-64A1-4192-B021-932F2AB544FF}" destId="{CC9F2F82-A6D1-4626-BC07-2825724C64A7}" srcOrd="1" destOrd="0" presId="urn:microsoft.com/office/officeart/2008/layout/HorizontalMultiLevelHierarchy"/>
    <dgm:cxn modelId="{EA222E99-340B-4C24-80C2-077E4B21201A}" type="presParOf" srcId="{4899F246-B1CD-47F4-B5CA-00594466EB8C}" destId="{107D45CC-EC0B-4F33-9F04-9779BDDBCEA6}" srcOrd="4" destOrd="0" presId="urn:microsoft.com/office/officeart/2008/layout/HorizontalMultiLevelHierarchy"/>
    <dgm:cxn modelId="{12DCFFA5-3CB2-41F4-8A20-DE2619AD8DD0}" type="presParOf" srcId="{107D45CC-EC0B-4F33-9F04-9779BDDBCEA6}" destId="{51871A54-2E6B-4004-BBF9-6E1A3E4DF9A2}" srcOrd="0" destOrd="0" presId="urn:microsoft.com/office/officeart/2008/layout/HorizontalMultiLevelHierarchy"/>
    <dgm:cxn modelId="{F67105EA-A958-4BE6-BC4D-F06A1CF1D9E9}" type="presParOf" srcId="{4899F246-B1CD-47F4-B5CA-00594466EB8C}" destId="{E35244C2-B449-4815-AB04-42EE34A9DF6D}" srcOrd="5" destOrd="0" presId="urn:microsoft.com/office/officeart/2008/layout/HorizontalMultiLevelHierarchy"/>
    <dgm:cxn modelId="{87134EE5-2CAE-4E48-849E-7CABEF882D6E}" type="presParOf" srcId="{E35244C2-B449-4815-AB04-42EE34A9DF6D}" destId="{4A6A263F-4756-4439-A55B-34FB38BCAA4F}" srcOrd="0" destOrd="0" presId="urn:microsoft.com/office/officeart/2008/layout/HorizontalMultiLevelHierarchy"/>
    <dgm:cxn modelId="{BC2E02E9-0BB1-4583-A796-CA81B0228533}" type="presParOf" srcId="{E35244C2-B449-4815-AB04-42EE34A9DF6D}" destId="{B9D668FA-C55A-4DC5-A8B8-F560CDF6F69E}" srcOrd="1" destOrd="0" presId="urn:microsoft.com/office/officeart/2008/layout/HorizontalMultiLevelHierarchy"/>
    <dgm:cxn modelId="{78203BFB-67A8-4415-9B29-8392539BEB40}" type="presParOf" srcId="{4899F246-B1CD-47F4-B5CA-00594466EB8C}" destId="{E3398AC3-86A8-4BB2-8541-86FA1D15348A}" srcOrd="6" destOrd="0" presId="urn:microsoft.com/office/officeart/2008/layout/HorizontalMultiLevelHierarchy"/>
    <dgm:cxn modelId="{5F3BCA11-4DAE-4259-8BD4-0600C88ABAF0}" type="presParOf" srcId="{E3398AC3-86A8-4BB2-8541-86FA1D15348A}" destId="{9A82CD46-B1BF-4B82-8E04-7000CE4992BE}" srcOrd="0" destOrd="0" presId="urn:microsoft.com/office/officeart/2008/layout/HorizontalMultiLevelHierarchy"/>
    <dgm:cxn modelId="{F8021E91-A474-42C5-A60B-A0A78C95CBB8}" type="presParOf" srcId="{4899F246-B1CD-47F4-B5CA-00594466EB8C}" destId="{84B8176D-2AEC-4766-B8E3-388E06E025D7}" srcOrd="7" destOrd="0" presId="urn:microsoft.com/office/officeart/2008/layout/HorizontalMultiLevelHierarchy"/>
    <dgm:cxn modelId="{90439016-8177-4761-A973-4B1A8A4ADD81}" type="presParOf" srcId="{84B8176D-2AEC-4766-B8E3-388E06E025D7}" destId="{73E89579-817A-4645-86D5-E2B0EC6E8A86}" srcOrd="0" destOrd="0" presId="urn:microsoft.com/office/officeart/2008/layout/HorizontalMultiLevelHierarchy"/>
    <dgm:cxn modelId="{50129175-12A6-4F21-8E97-6A44A4E9AD3F}" type="presParOf" srcId="{84B8176D-2AEC-4766-B8E3-388E06E025D7}" destId="{82CB8B6F-E529-4D2D-940A-C22F4669FFE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E2329-60D9-4D41-8973-BAD93FC51B34}">
      <dsp:nvSpPr>
        <dsp:cNvPr id="0" name=""/>
        <dsp:cNvSpPr/>
      </dsp:nvSpPr>
      <dsp:spPr>
        <a:xfrm>
          <a:off x="0" y="3710145"/>
          <a:ext cx="7488832" cy="0"/>
        </a:xfrm>
        <a:prstGeom prst="line">
          <a:avLst/>
        </a:pr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565F8EA-D7E0-441F-8080-DAB9505087E2}">
      <dsp:nvSpPr>
        <dsp:cNvPr id="0" name=""/>
        <dsp:cNvSpPr/>
      </dsp:nvSpPr>
      <dsp:spPr>
        <a:xfrm>
          <a:off x="0" y="2961506"/>
          <a:ext cx="7488832" cy="0"/>
        </a:xfrm>
        <a:prstGeom prst="line">
          <a:avLst/>
        </a:pr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70563B8-6077-48AE-92F6-EC12A4854705}">
      <dsp:nvSpPr>
        <dsp:cNvPr id="0" name=""/>
        <dsp:cNvSpPr/>
      </dsp:nvSpPr>
      <dsp:spPr>
        <a:xfrm>
          <a:off x="0" y="2212868"/>
          <a:ext cx="7488832" cy="0"/>
        </a:xfrm>
        <a:prstGeom prst="line">
          <a:avLst/>
        </a:pr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3F3E6E9-A829-495B-B5F9-ACE73767C2F5}">
      <dsp:nvSpPr>
        <dsp:cNvPr id="0" name=""/>
        <dsp:cNvSpPr/>
      </dsp:nvSpPr>
      <dsp:spPr>
        <a:xfrm>
          <a:off x="0" y="1464230"/>
          <a:ext cx="7488832" cy="0"/>
        </a:xfrm>
        <a:prstGeom prst="line">
          <a:avLst/>
        </a:pr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CB85E7F-154C-4F23-87B1-CF32C75CE836}">
      <dsp:nvSpPr>
        <dsp:cNvPr id="0" name=""/>
        <dsp:cNvSpPr/>
      </dsp:nvSpPr>
      <dsp:spPr>
        <a:xfrm>
          <a:off x="0" y="715591"/>
          <a:ext cx="7488832" cy="0"/>
        </a:xfrm>
        <a:prstGeom prst="line">
          <a:avLst/>
        </a:pr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F61F9A4-5A17-4DF4-BCC1-172529490823}">
      <dsp:nvSpPr>
        <dsp:cNvPr id="0" name=""/>
        <dsp:cNvSpPr/>
      </dsp:nvSpPr>
      <dsp:spPr>
        <a:xfrm>
          <a:off x="1947096" y="2602"/>
          <a:ext cx="5541735" cy="71298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rtl="0">
            <a:lnSpc>
              <a:spcPct val="90000"/>
            </a:lnSpc>
            <a:spcBef>
              <a:spcPct val="0"/>
            </a:spcBef>
            <a:spcAft>
              <a:spcPct val="35000"/>
            </a:spcAft>
          </a:pPr>
          <a:r>
            <a:rPr lang="zh-CN" sz="1800" b="1" kern="1200" dirty="0" smtClean="0"/>
            <a:t>主频为</a:t>
          </a:r>
          <a:r>
            <a:rPr lang="en-US" sz="1800" b="1" kern="1200" dirty="0" smtClean="0"/>
            <a:t>24MHz</a:t>
          </a:r>
          <a:r>
            <a:rPr lang="zh-CN" sz="1800" b="1" kern="1200" dirty="0" smtClean="0"/>
            <a:t>，具有电机控制和消费电子控制功能；</a:t>
          </a:r>
          <a:endParaRPr lang="zh-CN" sz="1800" b="1" kern="1200" dirty="0"/>
        </a:p>
      </dsp:txBody>
      <dsp:txXfrm>
        <a:off x="1947096" y="2602"/>
        <a:ext cx="5541735" cy="712989"/>
      </dsp:txXfrm>
    </dsp:sp>
    <dsp:sp modelId="{A43CD613-E16E-4857-866D-B74EB9307667}">
      <dsp:nvSpPr>
        <dsp:cNvPr id="0" name=""/>
        <dsp:cNvSpPr/>
      </dsp:nvSpPr>
      <dsp:spPr>
        <a:xfrm>
          <a:off x="0" y="2602"/>
          <a:ext cx="1947096" cy="712989"/>
        </a:xfrm>
        <a:prstGeom prst="round2SameRect">
          <a:avLst>
            <a:gd name="adj1" fmla="val 16670"/>
            <a:gd name="adj2" fmla="val 0"/>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smtClean="0"/>
            <a:t>STM32F100</a:t>
          </a:r>
          <a:endParaRPr lang="zh-CN" sz="2400" kern="1200" dirty="0"/>
        </a:p>
      </dsp:txBody>
      <dsp:txXfrm>
        <a:off x="34812" y="37414"/>
        <a:ext cx="1877472" cy="678177"/>
      </dsp:txXfrm>
    </dsp:sp>
    <dsp:sp modelId="{D7BCC584-130D-4B5C-AD94-4534207ADC2B}">
      <dsp:nvSpPr>
        <dsp:cNvPr id="0" name=""/>
        <dsp:cNvSpPr/>
      </dsp:nvSpPr>
      <dsp:spPr>
        <a:xfrm>
          <a:off x="1947096" y="751241"/>
          <a:ext cx="5541735" cy="71298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rtl="0">
            <a:lnSpc>
              <a:spcPct val="90000"/>
            </a:lnSpc>
            <a:spcBef>
              <a:spcPct val="0"/>
            </a:spcBef>
            <a:spcAft>
              <a:spcPct val="35000"/>
            </a:spcAft>
          </a:pPr>
          <a:r>
            <a:rPr lang="zh-CN" sz="1800" b="1" kern="1200" dirty="0" smtClean="0"/>
            <a:t>基本型，主频为</a:t>
          </a:r>
          <a:r>
            <a:rPr lang="en-US" sz="1800" b="1" kern="1200" dirty="0" smtClean="0"/>
            <a:t>36MHz</a:t>
          </a:r>
          <a:r>
            <a:rPr lang="zh-CN" sz="1800" b="1" kern="1200" dirty="0" smtClean="0"/>
            <a:t>，具有高达</a:t>
          </a:r>
          <a:r>
            <a:rPr lang="en-US" sz="1800" b="1" kern="1200" dirty="0" smtClean="0"/>
            <a:t>1MB</a:t>
          </a:r>
          <a:r>
            <a:rPr lang="zh-CN" sz="1800" b="1" kern="1200" dirty="0" smtClean="0"/>
            <a:t>的</a:t>
          </a:r>
          <a:r>
            <a:rPr lang="en-US" sz="1800" b="1" kern="1200" dirty="0" smtClean="0"/>
            <a:t>Flash</a:t>
          </a:r>
          <a:r>
            <a:rPr lang="zh-CN" sz="1800" b="1" kern="1200" dirty="0" smtClean="0"/>
            <a:t>；</a:t>
          </a:r>
          <a:endParaRPr lang="zh-CN" sz="1800" b="1" kern="1200" dirty="0"/>
        </a:p>
      </dsp:txBody>
      <dsp:txXfrm>
        <a:off x="1947096" y="751241"/>
        <a:ext cx="5541735" cy="712989"/>
      </dsp:txXfrm>
    </dsp:sp>
    <dsp:sp modelId="{9DBCECD2-9645-4D01-8388-483DFB38FBD0}">
      <dsp:nvSpPr>
        <dsp:cNvPr id="0" name=""/>
        <dsp:cNvSpPr/>
      </dsp:nvSpPr>
      <dsp:spPr>
        <a:xfrm>
          <a:off x="0" y="751241"/>
          <a:ext cx="1947096" cy="712989"/>
        </a:xfrm>
        <a:prstGeom prst="round2SameRect">
          <a:avLst>
            <a:gd name="adj1" fmla="val 16670"/>
            <a:gd name="adj2" fmla="val 0"/>
          </a:avLst>
        </a:prstGeom>
        <a:solidFill>
          <a:schemeClr val="accent4">
            <a:hueOff val="-1116192"/>
            <a:satOff val="6725"/>
            <a:lumOff val="539"/>
            <a:alphaOff val="0"/>
          </a:schemeClr>
        </a:solidFill>
        <a:ln w="9525" cap="flat" cmpd="sng" algn="ctr">
          <a:solidFill>
            <a:schemeClr val="accent4">
              <a:hueOff val="-1116192"/>
              <a:satOff val="6725"/>
              <a:lumOff val="539"/>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smtClean="0"/>
            <a:t>STM32F101</a:t>
          </a:r>
          <a:endParaRPr lang="zh-CN" sz="2400" kern="1200" dirty="0"/>
        </a:p>
      </dsp:txBody>
      <dsp:txXfrm>
        <a:off x="34812" y="786053"/>
        <a:ext cx="1877472" cy="678177"/>
      </dsp:txXfrm>
    </dsp:sp>
    <dsp:sp modelId="{E747F86D-00CA-4A03-AF42-62C17112CD93}">
      <dsp:nvSpPr>
        <dsp:cNvPr id="0" name=""/>
        <dsp:cNvSpPr/>
      </dsp:nvSpPr>
      <dsp:spPr>
        <a:xfrm>
          <a:off x="1947096" y="1499879"/>
          <a:ext cx="5541735" cy="71298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rtl="0">
            <a:lnSpc>
              <a:spcPct val="90000"/>
            </a:lnSpc>
            <a:spcBef>
              <a:spcPct val="0"/>
            </a:spcBef>
            <a:spcAft>
              <a:spcPct val="35000"/>
            </a:spcAft>
          </a:pPr>
          <a:r>
            <a:rPr lang="en-US" sz="1800" b="1" kern="1200" dirty="0" smtClean="0"/>
            <a:t>USB</a:t>
          </a:r>
          <a:r>
            <a:rPr lang="zh-CN" sz="1800" b="1" kern="1200" dirty="0" smtClean="0"/>
            <a:t>基本型，主频为</a:t>
          </a:r>
          <a:r>
            <a:rPr lang="en-US" sz="1800" b="1" kern="1200" dirty="0" smtClean="0"/>
            <a:t>48MHz</a:t>
          </a:r>
          <a:r>
            <a:rPr lang="zh-CN" sz="1800" b="1" kern="1200" dirty="0" smtClean="0"/>
            <a:t>，具有</a:t>
          </a:r>
          <a:r>
            <a:rPr lang="en-US" sz="1800" b="1" kern="1200" dirty="0" smtClean="0"/>
            <a:t>USB FS device</a:t>
          </a:r>
          <a:r>
            <a:rPr lang="zh-CN" sz="1800" b="1" kern="1200" dirty="0" smtClean="0"/>
            <a:t>接口；</a:t>
          </a:r>
          <a:endParaRPr lang="zh-CN" sz="1800" b="1" kern="1200" dirty="0"/>
        </a:p>
      </dsp:txBody>
      <dsp:txXfrm>
        <a:off x="1947096" y="1499879"/>
        <a:ext cx="5541735" cy="712989"/>
      </dsp:txXfrm>
    </dsp:sp>
    <dsp:sp modelId="{743ED3D7-39AA-4532-AD0D-DB3FEF1D4F7A}">
      <dsp:nvSpPr>
        <dsp:cNvPr id="0" name=""/>
        <dsp:cNvSpPr/>
      </dsp:nvSpPr>
      <dsp:spPr>
        <a:xfrm>
          <a:off x="0" y="1499879"/>
          <a:ext cx="1947096" cy="712989"/>
        </a:xfrm>
        <a:prstGeom prst="round2SameRect">
          <a:avLst>
            <a:gd name="adj1" fmla="val 16670"/>
            <a:gd name="adj2" fmla="val 0"/>
          </a:avLst>
        </a:prstGeom>
        <a:solidFill>
          <a:schemeClr val="accent4">
            <a:hueOff val="-2232385"/>
            <a:satOff val="13449"/>
            <a:lumOff val="1078"/>
            <a:alphaOff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smtClean="0"/>
            <a:t>STM32F102</a:t>
          </a:r>
          <a:endParaRPr lang="zh-CN" sz="2400" kern="1200" dirty="0"/>
        </a:p>
      </dsp:txBody>
      <dsp:txXfrm>
        <a:off x="34812" y="1534691"/>
        <a:ext cx="1877472" cy="678177"/>
      </dsp:txXfrm>
    </dsp:sp>
    <dsp:sp modelId="{657AD969-29E8-4FE0-A8D5-EFEAFE8F2B7D}">
      <dsp:nvSpPr>
        <dsp:cNvPr id="0" name=""/>
        <dsp:cNvSpPr/>
      </dsp:nvSpPr>
      <dsp:spPr>
        <a:xfrm>
          <a:off x="1947096" y="2248517"/>
          <a:ext cx="5541735" cy="71298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rtl="0">
            <a:lnSpc>
              <a:spcPct val="90000"/>
            </a:lnSpc>
            <a:spcBef>
              <a:spcPct val="0"/>
            </a:spcBef>
            <a:spcAft>
              <a:spcPct val="35000"/>
            </a:spcAft>
          </a:pPr>
          <a:r>
            <a:rPr lang="zh-CN" sz="1800" b="1" kern="1200" dirty="0" smtClean="0"/>
            <a:t>增强型，主频为</a:t>
          </a:r>
          <a:r>
            <a:rPr lang="en-US" sz="1800" b="1" kern="1200" dirty="0" smtClean="0"/>
            <a:t>72MHz</a:t>
          </a:r>
          <a:r>
            <a:rPr lang="zh-CN" sz="1800" b="1" kern="1200" dirty="0" smtClean="0"/>
            <a:t>，具有高达</a:t>
          </a:r>
          <a:r>
            <a:rPr lang="en-US" sz="1800" b="1" kern="1200" dirty="0" smtClean="0"/>
            <a:t>1MB</a:t>
          </a:r>
          <a:r>
            <a:rPr lang="zh-CN" sz="1800" b="1" kern="1200" dirty="0" smtClean="0"/>
            <a:t>的</a:t>
          </a:r>
          <a:r>
            <a:rPr lang="en-US" sz="1800" b="1" kern="1200" dirty="0" smtClean="0"/>
            <a:t>Flash</a:t>
          </a:r>
          <a:r>
            <a:rPr lang="zh-CN" sz="1800" b="1" kern="1200" dirty="0" smtClean="0"/>
            <a:t>、电机控制、</a:t>
          </a:r>
          <a:r>
            <a:rPr lang="en-US" sz="1800" b="1" kern="1200" dirty="0" smtClean="0"/>
            <a:t>USB</a:t>
          </a:r>
          <a:r>
            <a:rPr lang="zh-CN" sz="1800" b="1" kern="1200" dirty="0" smtClean="0"/>
            <a:t>和</a:t>
          </a:r>
          <a:r>
            <a:rPr lang="en-US" sz="1800" b="1" kern="1200" dirty="0" smtClean="0"/>
            <a:t>CAN</a:t>
          </a:r>
          <a:r>
            <a:rPr lang="zh-CN" sz="1800" b="1" kern="1200" dirty="0" smtClean="0"/>
            <a:t>；</a:t>
          </a:r>
          <a:endParaRPr lang="zh-CN" sz="1800" b="1" kern="1200" dirty="0"/>
        </a:p>
      </dsp:txBody>
      <dsp:txXfrm>
        <a:off x="1947096" y="2248517"/>
        <a:ext cx="5541735" cy="712989"/>
      </dsp:txXfrm>
    </dsp:sp>
    <dsp:sp modelId="{6EE31DA5-DDDE-4E1F-A29B-BEF17863240D}">
      <dsp:nvSpPr>
        <dsp:cNvPr id="0" name=""/>
        <dsp:cNvSpPr/>
      </dsp:nvSpPr>
      <dsp:spPr>
        <a:xfrm>
          <a:off x="0" y="2248517"/>
          <a:ext cx="1947096" cy="712989"/>
        </a:xfrm>
        <a:prstGeom prst="round2SameRect">
          <a:avLst>
            <a:gd name="adj1" fmla="val 16670"/>
            <a:gd name="adj2" fmla="val 0"/>
          </a:avLst>
        </a:prstGeom>
        <a:solidFill>
          <a:schemeClr val="accent4">
            <a:hueOff val="-3348577"/>
            <a:satOff val="20174"/>
            <a:lumOff val="1617"/>
            <a:alphaOff val="0"/>
          </a:schemeClr>
        </a:solidFill>
        <a:ln w="9525" cap="flat" cmpd="sng" algn="ctr">
          <a:solidFill>
            <a:schemeClr val="accent4">
              <a:hueOff val="-3348577"/>
              <a:satOff val="20174"/>
              <a:lumOff val="1617"/>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smtClean="0"/>
            <a:t>STM32F103</a:t>
          </a:r>
          <a:endParaRPr lang="zh-CN" sz="2400" kern="1200" dirty="0"/>
        </a:p>
      </dsp:txBody>
      <dsp:txXfrm>
        <a:off x="34812" y="2283329"/>
        <a:ext cx="1877472" cy="678177"/>
      </dsp:txXfrm>
    </dsp:sp>
    <dsp:sp modelId="{99EF64C9-59C5-46D2-8D6C-5803794FA029}">
      <dsp:nvSpPr>
        <dsp:cNvPr id="0" name=""/>
        <dsp:cNvSpPr/>
      </dsp:nvSpPr>
      <dsp:spPr>
        <a:xfrm>
          <a:off x="1947096" y="2997156"/>
          <a:ext cx="5541735" cy="71298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rtl="0">
            <a:lnSpc>
              <a:spcPct val="90000"/>
            </a:lnSpc>
            <a:spcBef>
              <a:spcPct val="0"/>
            </a:spcBef>
            <a:spcAft>
              <a:spcPct val="35000"/>
            </a:spcAft>
          </a:pPr>
          <a:r>
            <a:rPr lang="zh-CN" sz="1800" b="1" kern="1200" dirty="0" smtClean="0"/>
            <a:t>互联型，主频为</a:t>
          </a:r>
          <a:r>
            <a:rPr lang="en-US" sz="1800" b="1" kern="1200" dirty="0" smtClean="0"/>
            <a:t>72MHz</a:t>
          </a:r>
          <a:r>
            <a:rPr lang="zh-CN" sz="1800" b="1" kern="1200" dirty="0" smtClean="0"/>
            <a:t>，具有以太网</a:t>
          </a:r>
          <a:r>
            <a:rPr lang="en-US" sz="1800" b="1" kern="1200" dirty="0" smtClean="0"/>
            <a:t>MAC</a:t>
          </a:r>
          <a:r>
            <a:rPr lang="zh-CN" sz="1800" b="1" kern="1200" dirty="0" smtClean="0"/>
            <a:t>、</a:t>
          </a:r>
          <a:r>
            <a:rPr lang="en-US" sz="1800" b="1" kern="1200" dirty="0" smtClean="0"/>
            <a:t>CAN</a:t>
          </a:r>
          <a:r>
            <a:rPr lang="zh-CN" sz="1800" b="1" kern="1200" dirty="0" smtClean="0"/>
            <a:t>和</a:t>
          </a:r>
          <a:r>
            <a:rPr lang="en-US" sz="1800" b="1" kern="1200" dirty="0" smtClean="0"/>
            <a:t>USB 2.0 OTG</a:t>
          </a:r>
          <a:r>
            <a:rPr lang="zh-CN" sz="1800" b="1" kern="1200" dirty="0" smtClean="0"/>
            <a:t>。</a:t>
          </a:r>
          <a:endParaRPr lang="zh-CN" sz="1800" b="1" kern="1200" dirty="0"/>
        </a:p>
      </dsp:txBody>
      <dsp:txXfrm>
        <a:off x="1947096" y="2997156"/>
        <a:ext cx="5541735" cy="712989"/>
      </dsp:txXfrm>
    </dsp:sp>
    <dsp:sp modelId="{B52511BE-E4F4-4917-8FFA-BD27BE95F345}">
      <dsp:nvSpPr>
        <dsp:cNvPr id="0" name=""/>
        <dsp:cNvSpPr/>
      </dsp:nvSpPr>
      <dsp:spPr>
        <a:xfrm>
          <a:off x="0" y="2997156"/>
          <a:ext cx="1947096" cy="712989"/>
        </a:xfrm>
        <a:prstGeom prst="round2SameRect">
          <a:avLst>
            <a:gd name="adj1" fmla="val 16670"/>
            <a:gd name="adj2" fmla="val 0"/>
          </a:avLst>
        </a:prstGeom>
        <a:solidFill>
          <a:schemeClr val="accent4">
            <a:hueOff val="-4464770"/>
            <a:satOff val="26899"/>
            <a:lumOff val="2156"/>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rtl="0">
            <a:lnSpc>
              <a:spcPct val="90000"/>
            </a:lnSpc>
            <a:spcBef>
              <a:spcPct val="0"/>
            </a:spcBef>
            <a:spcAft>
              <a:spcPct val="35000"/>
            </a:spcAft>
          </a:pPr>
          <a:r>
            <a:rPr lang="en-US" sz="2000" kern="1200" dirty="0" smtClean="0"/>
            <a:t>STM32F105/107</a:t>
          </a:r>
          <a:endParaRPr lang="zh-CN" sz="2000" kern="1200" dirty="0"/>
        </a:p>
      </dsp:txBody>
      <dsp:txXfrm>
        <a:off x="34812" y="3031968"/>
        <a:ext cx="1877472" cy="678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B12B0-8ED7-423A-98C2-ACC6EE7F5834}">
      <dsp:nvSpPr>
        <dsp:cNvPr id="0" name=""/>
        <dsp:cNvSpPr/>
      </dsp:nvSpPr>
      <dsp:spPr>
        <a:xfrm rot="10800000">
          <a:off x="426657" y="787"/>
          <a:ext cx="4907325" cy="677508"/>
        </a:xfrm>
        <a:prstGeom prst="homePlat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8762" tIns="91440" rIns="170688" bIns="91440" numCol="1" spcCol="1270" anchor="ctr" anchorCtr="0">
          <a:noAutofit/>
        </a:bodyPr>
        <a:lstStyle/>
        <a:p>
          <a:pPr marL="0" lvl="0" indent="177800" algn="l" defTabSz="1066800" rtl="0">
            <a:lnSpc>
              <a:spcPct val="90000"/>
            </a:lnSpc>
            <a:spcBef>
              <a:spcPct val="0"/>
            </a:spcBef>
            <a:spcAft>
              <a:spcPct val="35000"/>
            </a:spcAft>
          </a:pPr>
          <a:r>
            <a:rPr lang="en-US" altLang="zh-CN" sz="2400" b="1" kern="1200" dirty="0" smtClean="0"/>
            <a:t>3.3.1 </a:t>
          </a:r>
          <a:r>
            <a:rPr lang="zh-CN" altLang="en-US" sz="2400" b="1" kern="1200" dirty="0" smtClean="0"/>
            <a:t>嵌入式开发环境</a:t>
          </a:r>
          <a:endParaRPr lang="zh-CN" sz="2400" kern="1200" dirty="0"/>
        </a:p>
      </dsp:txBody>
      <dsp:txXfrm rot="10800000">
        <a:off x="596034" y="787"/>
        <a:ext cx="4737948" cy="677508"/>
      </dsp:txXfrm>
    </dsp:sp>
    <dsp:sp modelId="{BD893DEC-F94E-4CFD-8B1D-44EBE27F01D8}">
      <dsp:nvSpPr>
        <dsp:cNvPr id="0" name=""/>
        <dsp:cNvSpPr/>
      </dsp:nvSpPr>
      <dsp:spPr>
        <a:xfrm>
          <a:off x="151944" y="787"/>
          <a:ext cx="677508" cy="677508"/>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D22E1E6-691D-45DB-B730-1DC2060C8198}">
      <dsp:nvSpPr>
        <dsp:cNvPr id="0" name=""/>
        <dsp:cNvSpPr/>
      </dsp:nvSpPr>
      <dsp:spPr>
        <a:xfrm rot="10800000">
          <a:off x="426657" y="880536"/>
          <a:ext cx="4907325" cy="677508"/>
        </a:xfrm>
        <a:prstGeom prst="homePlate">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8762" tIns="91440" rIns="170688" bIns="91440" numCol="1" spcCol="1270" anchor="ctr" anchorCtr="0">
          <a:noAutofit/>
        </a:bodyPr>
        <a:lstStyle/>
        <a:p>
          <a:pPr marL="0" lvl="0" indent="177800" algn="l" defTabSz="1066800" rtl="0">
            <a:lnSpc>
              <a:spcPct val="90000"/>
            </a:lnSpc>
            <a:spcBef>
              <a:spcPct val="0"/>
            </a:spcBef>
            <a:spcAft>
              <a:spcPct val="35000"/>
            </a:spcAft>
          </a:pPr>
          <a:r>
            <a:rPr lang="en-US" altLang="zh-CN" sz="2400" b="1" kern="1200" dirty="0" smtClean="0"/>
            <a:t>3.3.2 </a:t>
          </a:r>
          <a:r>
            <a:rPr lang="zh-CN" altLang="en-US" sz="2400" b="1" kern="1200" dirty="0" smtClean="0"/>
            <a:t>集成开发环境</a:t>
          </a:r>
          <a:r>
            <a:rPr lang="en-US" altLang="zh-CN" sz="2400" b="1" kern="1200" dirty="0" err="1" smtClean="0"/>
            <a:t>Keil</a:t>
          </a:r>
          <a:endParaRPr lang="zh-CN" sz="2400" kern="1200" dirty="0"/>
        </a:p>
      </dsp:txBody>
      <dsp:txXfrm rot="10800000">
        <a:off x="596034" y="880536"/>
        <a:ext cx="4737948" cy="677508"/>
      </dsp:txXfrm>
    </dsp:sp>
    <dsp:sp modelId="{536BAE9F-688B-43CA-8A61-824EE17C80DA}">
      <dsp:nvSpPr>
        <dsp:cNvPr id="0" name=""/>
        <dsp:cNvSpPr/>
      </dsp:nvSpPr>
      <dsp:spPr>
        <a:xfrm>
          <a:off x="151944" y="880536"/>
          <a:ext cx="677508" cy="677508"/>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C9106F8-718B-46E5-8FB7-F18DA0278976}">
      <dsp:nvSpPr>
        <dsp:cNvPr id="0" name=""/>
        <dsp:cNvSpPr/>
      </dsp:nvSpPr>
      <dsp:spPr>
        <a:xfrm rot="10800000">
          <a:off x="426657" y="1760286"/>
          <a:ext cx="4907325" cy="677508"/>
        </a:xfrm>
        <a:prstGeom prst="homePlate">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8762" tIns="91440" rIns="170688" bIns="91440" numCol="1" spcCol="1270" anchor="ctr" anchorCtr="0">
          <a:noAutofit/>
        </a:bodyPr>
        <a:lstStyle/>
        <a:p>
          <a:pPr marL="0" lvl="0" indent="177800" algn="l" defTabSz="1066800" rtl="0">
            <a:lnSpc>
              <a:spcPct val="90000"/>
            </a:lnSpc>
            <a:spcBef>
              <a:spcPct val="0"/>
            </a:spcBef>
            <a:spcAft>
              <a:spcPct val="35000"/>
            </a:spcAft>
          </a:pPr>
          <a:r>
            <a:rPr lang="en-US" altLang="zh-CN" sz="2400" b="1" kern="1200" dirty="0" smtClean="0"/>
            <a:t>3.3.3 </a:t>
          </a:r>
          <a:r>
            <a:rPr lang="zh-CN" altLang="en-US" sz="2400" b="1" kern="1200" dirty="0" smtClean="0"/>
            <a:t>下载和安装</a:t>
          </a:r>
          <a:r>
            <a:rPr lang="en-US" altLang="zh-CN" sz="2400" b="1" kern="1200" dirty="0" smtClean="0"/>
            <a:t>packs</a:t>
          </a:r>
          <a:r>
            <a:rPr lang="zh-CN" altLang="en-US" sz="2400" b="1" kern="1200" dirty="0" smtClean="0"/>
            <a:t>包</a:t>
          </a:r>
          <a:endParaRPr lang="zh-CN" sz="2400" kern="1200" dirty="0"/>
        </a:p>
      </dsp:txBody>
      <dsp:txXfrm rot="10800000">
        <a:off x="596034" y="1760286"/>
        <a:ext cx="4737948" cy="677508"/>
      </dsp:txXfrm>
    </dsp:sp>
    <dsp:sp modelId="{25EE83B5-9181-4312-AF69-76E7DB3C707E}">
      <dsp:nvSpPr>
        <dsp:cNvPr id="0" name=""/>
        <dsp:cNvSpPr/>
      </dsp:nvSpPr>
      <dsp:spPr>
        <a:xfrm>
          <a:off x="151944" y="1760286"/>
          <a:ext cx="677508" cy="677508"/>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1B936-C86F-4A9E-9E98-C7DA2D773C88}">
      <dsp:nvSpPr>
        <dsp:cNvPr id="0" name=""/>
        <dsp:cNvSpPr/>
      </dsp:nvSpPr>
      <dsp:spPr>
        <a:xfrm>
          <a:off x="-3680333" y="-565455"/>
          <a:ext cx="4387046" cy="4387046"/>
        </a:xfrm>
        <a:prstGeom prst="blockArc">
          <a:avLst>
            <a:gd name="adj1" fmla="val 18900000"/>
            <a:gd name="adj2" fmla="val 2700000"/>
            <a:gd name="adj3" fmla="val 492"/>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9D395B-2F60-474D-9233-55D7823662B8}">
      <dsp:nvSpPr>
        <dsp:cNvPr id="0" name=""/>
        <dsp:cNvSpPr/>
      </dsp:nvSpPr>
      <dsp:spPr>
        <a:xfrm>
          <a:off x="370450" y="250331"/>
          <a:ext cx="5683121" cy="5009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608"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altLang="en-US" sz="2200" b="1" kern="1200" dirty="0" smtClean="0"/>
            <a:t>3.5.1 J</a:t>
          </a:r>
          <a:r>
            <a:rPr lang="en-US" altLang="zh-CN" sz="2200" b="1" kern="1200" dirty="0" smtClean="0"/>
            <a:t>ava</a:t>
          </a:r>
          <a:r>
            <a:rPr lang="zh-CN" altLang="en-US" sz="2200" b="1" kern="1200" dirty="0" smtClean="0"/>
            <a:t>运行环境</a:t>
          </a:r>
          <a:r>
            <a:rPr lang="en-US" altLang="en-US" sz="2200" b="1" kern="1200" dirty="0" smtClean="0"/>
            <a:t>JRE</a:t>
          </a:r>
          <a:r>
            <a:rPr lang="zh-CN" altLang="en-US" sz="2200" b="1" kern="1200" dirty="0" smtClean="0"/>
            <a:t>安装</a:t>
          </a:r>
          <a:endParaRPr lang="zh-CN" altLang="en-US" sz="2200" b="1" kern="1200" dirty="0"/>
        </a:p>
      </dsp:txBody>
      <dsp:txXfrm>
        <a:off x="370450" y="250331"/>
        <a:ext cx="5683121" cy="500923"/>
      </dsp:txXfrm>
    </dsp:sp>
    <dsp:sp modelId="{412CF2C1-26C7-4DBC-84C3-53690705A93A}">
      <dsp:nvSpPr>
        <dsp:cNvPr id="0" name=""/>
        <dsp:cNvSpPr/>
      </dsp:nvSpPr>
      <dsp:spPr>
        <a:xfrm>
          <a:off x="57373" y="187716"/>
          <a:ext cx="626154" cy="626154"/>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1A1551-7AC6-4BD2-8D31-66B84F40F9B8}">
      <dsp:nvSpPr>
        <dsp:cNvPr id="0" name=""/>
        <dsp:cNvSpPr/>
      </dsp:nvSpPr>
      <dsp:spPr>
        <a:xfrm>
          <a:off x="657642" y="1001847"/>
          <a:ext cx="5395930" cy="500923"/>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608" tIns="55880" rIns="55880" bIns="55880" numCol="1" spcCol="1270" anchor="ctr" anchorCtr="0">
          <a:noAutofit/>
        </a:bodyPr>
        <a:lstStyle/>
        <a:p>
          <a:pPr lvl="0" algn="l" defTabSz="977900">
            <a:lnSpc>
              <a:spcPct val="90000"/>
            </a:lnSpc>
            <a:spcBef>
              <a:spcPct val="0"/>
            </a:spcBef>
            <a:spcAft>
              <a:spcPct val="35000"/>
            </a:spcAft>
          </a:pPr>
          <a:r>
            <a:rPr lang="en-US" altLang="en-US" sz="2200" b="1" kern="1200" dirty="0" smtClean="0"/>
            <a:t>3.5.2 </a:t>
          </a:r>
          <a:r>
            <a:rPr lang="zh-CN" altLang="en-US" sz="2200" b="1" kern="1200" dirty="0" smtClean="0"/>
            <a:t>安装</a:t>
          </a:r>
          <a:r>
            <a:rPr lang="en-GB" altLang="en-US" sz="2200" b="1" kern="1200" dirty="0" smtClean="0"/>
            <a:t>STM32CubeMX</a:t>
          </a:r>
          <a:r>
            <a:rPr lang="zh-CN" altLang="en-US" sz="2200" b="1" kern="1200" dirty="0" smtClean="0"/>
            <a:t>软件</a:t>
          </a:r>
          <a:endParaRPr lang="zh-CN" altLang="en-US" sz="2200" b="1" kern="1200" dirty="0"/>
        </a:p>
      </dsp:txBody>
      <dsp:txXfrm>
        <a:off x="657642" y="1001847"/>
        <a:ext cx="5395930" cy="500923"/>
      </dsp:txXfrm>
    </dsp:sp>
    <dsp:sp modelId="{9C8392CB-7BE2-483A-BA60-BC07E6CFAD4E}">
      <dsp:nvSpPr>
        <dsp:cNvPr id="0" name=""/>
        <dsp:cNvSpPr/>
      </dsp:nvSpPr>
      <dsp:spPr>
        <a:xfrm>
          <a:off x="344564" y="939232"/>
          <a:ext cx="626154" cy="626154"/>
        </a:xfrm>
        <a:prstGeom prst="ellipse">
          <a:avLst/>
        </a:prstGeom>
        <a:solidFill>
          <a:schemeClr val="lt1">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60C45125-CC70-4946-AE06-4EA1A94BE4BB}">
      <dsp:nvSpPr>
        <dsp:cNvPr id="0" name=""/>
        <dsp:cNvSpPr/>
      </dsp:nvSpPr>
      <dsp:spPr>
        <a:xfrm>
          <a:off x="657642" y="1753364"/>
          <a:ext cx="5395930" cy="500923"/>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608" tIns="55880" rIns="55880" bIns="55880" numCol="1" spcCol="1270" anchor="ctr" anchorCtr="0">
          <a:noAutofit/>
        </a:bodyPr>
        <a:lstStyle/>
        <a:p>
          <a:pPr lvl="0" algn="l" defTabSz="977900">
            <a:lnSpc>
              <a:spcPct val="90000"/>
            </a:lnSpc>
            <a:spcBef>
              <a:spcPct val="0"/>
            </a:spcBef>
            <a:spcAft>
              <a:spcPct val="35000"/>
            </a:spcAft>
          </a:pPr>
          <a:r>
            <a:rPr lang="en-GB" altLang="en-US" sz="2200" b="1" kern="1200" dirty="0" smtClean="0"/>
            <a:t>3.5.3 STM32CubeF1</a:t>
          </a:r>
          <a:r>
            <a:rPr lang="zh-CN" altLang="en-US" sz="2200" b="1" kern="1200" dirty="0" smtClean="0"/>
            <a:t>库文件结构</a:t>
          </a:r>
          <a:endParaRPr lang="zh-CN" altLang="en-US" sz="2200" b="1" kern="1200" dirty="0"/>
        </a:p>
      </dsp:txBody>
      <dsp:txXfrm>
        <a:off x="657642" y="1753364"/>
        <a:ext cx="5395930" cy="500923"/>
      </dsp:txXfrm>
    </dsp:sp>
    <dsp:sp modelId="{FEFF1738-67B2-4C97-951C-3977475049E7}">
      <dsp:nvSpPr>
        <dsp:cNvPr id="0" name=""/>
        <dsp:cNvSpPr/>
      </dsp:nvSpPr>
      <dsp:spPr>
        <a:xfrm>
          <a:off x="344564" y="1690748"/>
          <a:ext cx="626154" cy="626154"/>
        </a:xfrm>
        <a:prstGeom prst="ellipse">
          <a:avLst/>
        </a:prstGeom>
        <a:solidFill>
          <a:schemeClr val="lt1">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225DFC7F-CF3E-4982-AEC3-6D4BF71C3302}">
      <dsp:nvSpPr>
        <dsp:cNvPr id="0" name=""/>
        <dsp:cNvSpPr/>
      </dsp:nvSpPr>
      <dsp:spPr>
        <a:xfrm>
          <a:off x="370450" y="2504880"/>
          <a:ext cx="5683121" cy="500923"/>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608" tIns="55880" rIns="55880" bIns="55880" numCol="1" spcCol="1270" anchor="ctr" anchorCtr="0">
          <a:noAutofit/>
        </a:bodyPr>
        <a:lstStyle/>
        <a:p>
          <a:pPr lvl="0" algn="l" defTabSz="977900">
            <a:lnSpc>
              <a:spcPct val="90000"/>
            </a:lnSpc>
            <a:spcBef>
              <a:spcPct val="0"/>
            </a:spcBef>
            <a:spcAft>
              <a:spcPct val="35000"/>
            </a:spcAft>
          </a:pPr>
          <a:r>
            <a:rPr lang="en-GB" altLang="en-US" sz="2200" b="1" kern="1200" dirty="0" smtClean="0"/>
            <a:t> 3.5.4 STM32CubeMX</a:t>
          </a:r>
          <a:r>
            <a:rPr lang="zh-CN" altLang="en-US" sz="2200" b="1" kern="1200" dirty="0" smtClean="0"/>
            <a:t>生成的工程架构解析</a:t>
          </a:r>
          <a:endParaRPr lang="zh-CN" altLang="en-US" sz="2200" b="1" kern="1200" dirty="0"/>
        </a:p>
      </dsp:txBody>
      <dsp:txXfrm>
        <a:off x="370450" y="2504880"/>
        <a:ext cx="5683121" cy="500923"/>
      </dsp:txXfrm>
    </dsp:sp>
    <dsp:sp modelId="{2C9EEA1F-FEBC-41B3-9616-EF934FB6FD6E}">
      <dsp:nvSpPr>
        <dsp:cNvPr id="0" name=""/>
        <dsp:cNvSpPr/>
      </dsp:nvSpPr>
      <dsp:spPr>
        <a:xfrm>
          <a:off x="57373" y="2442264"/>
          <a:ext cx="626154" cy="626154"/>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98AC3-86A8-4BB2-8541-86FA1D15348A}">
      <dsp:nvSpPr>
        <dsp:cNvPr id="0" name=""/>
        <dsp:cNvSpPr/>
      </dsp:nvSpPr>
      <dsp:spPr>
        <a:xfrm>
          <a:off x="1185491" y="1501899"/>
          <a:ext cx="373662" cy="1068014"/>
        </a:xfrm>
        <a:custGeom>
          <a:avLst/>
          <a:gdLst/>
          <a:ahLst/>
          <a:cxnLst/>
          <a:rect l="0" t="0" r="0" b="0"/>
          <a:pathLst>
            <a:path>
              <a:moveTo>
                <a:pt x="0" y="0"/>
              </a:moveTo>
              <a:lnTo>
                <a:pt x="186831" y="0"/>
              </a:lnTo>
              <a:lnTo>
                <a:pt x="186831" y="1068014"/>
              </a:lnTo>
              <a:lnTo>
                <a:pt x="373662" y="1068014"/>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44035" y="2007618"/>
        <a:ext cx="56574" cy="56574"/>
      </dsp:txXfrm>
    </dsp:sp>
    <dsp:sp modelId="{107D45CC-EC0B-4F33-9F04-9779BDDBCEA6}">
      <dsp:nvSpPr>
        <dsp:cNvPr id="0" name=""/>
        <dsp:cNvSpPr/>
      </dsp:nvSpPr>
      <dsp:spPr>
        <a:xfrm>
          <a:off x="1185491" y="1501899"/>
          <a:ext cx="373662" cy="356004"/>
        </a:xfrm>
        <a:custGeom>
          <a:avLst/>
          <a:gdLst/>
          <a:ahLst/>
          <a:cxnLst/>
          <a:rect l="0" t="0" r="0" b="0"/>
          <a:pathLst>
            <a:path>
              <a:moveTo>
                <a:pt x="0" y="0"/>
              </a:moveTo>
              <a:lnTo>
                <a:pt x="186831" y="0"/>
              </a:lnTo>
              <a:lnTo>
                <a:pt x="186831" y="356004"/>
              </a:lnTo>
              <a:lnTo>
                <a:pt x="373662" y="356004"/>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59419" y="1666998"/>
        <a:ext cx="25805" cy="25805"/>
      </dsp:txXfrm>
    </dsp:sp>
    <dsp:sp modelId="{5E1F3CB9-092D-467C-BDD7-1652666720A0}">
      <dsp:nvSpPr>
        <dsp:cNvPr id="0" name=""/>
        <dsp:cNvSpPr/>
      </dsp:nvSpPr>
      <dsp:spPr>
        <a:xfrm>
          <a:off x="1185491" y="1145894"/>
          <a:ext cx="373662" cy="356004"/>
        </a:xfrm>
        <a:custGeom>
          <a:avLst/>
          <a:gdLst/>
          <a:ahLst/>
          <a:cxnLst/>
          <a:rect l="0" t="0" r="0" b="0"/>
          <a:pathLst>
            <a:path>
              <a:moveTo>
                <a:pt x="0" y="356004"/>
              </a:moveTo>
              <a:lnTo>
                <a:pt x="186831" y="356004"/>
              </a:lnTo>
              <a:lnTo>
                <a:pt x="186831" y="0"/>
              </a:lnTo>
              <a:lnTo>
                <a:pt x="373662"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59419" y="1310994"/>
        <a:ext cx="25805" cy="25805"/>
      </dsp:txXfrm>
    </dsp:sp>
    <dsp:sp modelId="{A7439C3D-29F6-4E87-9D3B-60016D938460}">
      <dsp:nvSpPr>
        <dsp:cNvPr id="0" name=""/>
        <dsp:cNvSpPr/>
      </dsp:nvSpPr>
      <dsp:spPr>
        <a:xfrm>
          <a:off x="1185491" y="433884"/>
          <a:ext cx="373662" cy="1068014"/>
        </a:xfrm>
        <a:custGeom>
          <a:avLst/>
          <a:gdLst/>
          <a:ahLst/>
          <a:cxnLst/>
          <a:rect l="0" t="0" r="0" b="0"/>
          <a:pathLst>
            <a:path>
              <a:moveTo>
                <a:pt x="0" y="1068014"/>
              </a:moveTo>
              <a:lnTo>
                <a:pt x="186831" y="1068014"/>
              </a:lnTo>
              <a:lnTo>
                <a:pt x="186831" y="0"/>
              </a:lnTo>
              <a:lnTo>
                <a:pt x="373662"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44035" y="939604"/>
        <a:ext cx="56574" cy="56574"/>
      </dsp:txXfrm>
    </dsp:sp>
    <dsp:sp modelId="{E23A66F5-E517-4C0F-AD0B-0BF3576E07DB}">
      <dsp:nvSpPr>
        <dsp:cNvPr id="0" name=""/>
        <dsp:cNvSpPr/>
      </dsp:nvSpPr>
      <dsp:spPr>
        <a:xfrm rot="16200000">
          <a:off x="-249157" y="1209103"/>
          <a:ext cx="2283706" cy="585590"/>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t>四个模块</a:t>
          </a:r>
          <a:endParaRPr lang="zh-CN" altLang="en-US" sz="2800" b="1" kern="1200" dirty="0"/>
        </a:p>
      </dsp:txBody>
      <dsp:txXfrm>
        <a:off x="-249157" y="1209103"/>
        <a:ext cx="2283706" cy="585590"/>
      </dsp:txXfrm>
    </dsp:sp>
    <dsp:sp modelId="{D37FB2B5-60AB-4E8A-B9C9-F8E4288467A1}">
      <dsp:nvSpPr>
        <dsp:cNvPr id="0" name=""/>
        <dsp:cNvSpPr/>
      </dsp:nvSpPr>
      <dsp:spPr>
        <a:xfrm>
          <a:off x="1559153" y="149081"/>
          <a:ext cx="3936945" cy="56960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b="1" kern="1200" smtClean="0"/>
            <a:t>Application/MDK-ARM</a:t>
          </a:r>
          <a:endParaRPr lang="zh-CN" altLang="en-US" sz="1800" kern="1200" dirty="0"/>
        </a:p>
      </dsp:txBody>
      <dsp:txXfrm>
        <a:off x="1559153" y="149081"/>
        <a:ext cx="3936945" cy="569607"/>
      </dsp:txXfrm>
    </dsp:sp>
    <dsp:sp modelId="{99FF1030-8FF5-4649-9C04-133F792147F6}">
      <dsp:nvSpPr>
        <dsp:cNvPr id="0" name=""/>
        <dsp:cNvSpPr/>
      </dsp:nvSpPr>
      <dsp:spPr>
        <a:xfrm>
          <a:off x="1559153" y="861090"/>
          <a:ext cx="3936945" cy="56960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b="1" kern="1200" smtClean="0"/>
            <a:t>Drivers/STM32F1xx_HAL_Driver</a:t>
          </a:r>
          <a:endParaRPr lang="zh-CN" altLang="en-US" sz="1800" kern="1200" dirty="0"/>
        </a:p>
      </dsp:txBody>
      <dsp:txXfrm>
        <a:off x="1559153" y="861090"/>
        <a:ext cx="3936945" cy="569607"/>
      </dsp:txXfrm>
    </dsp:sp>
    <dsp:sp modelId="{4A6A263F-4756-4439-A55B-34FB38BCAA4F}">
      <dsp:nvSpPr>
        <dsp:cNvPr id="0" name=""/>
        <dsp:cNvSpPr/>
      </dsp:nvSpPr>
      <dsp:spPr>
        <a:xfrm>
          <a:off x="1559153" y="1573099"/>
          <a:ext cx="3936945" cy="56960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b="1" kern="1200" smtClean="0"/>
            <a:t>Drivers/CMSIS</a:t>
          </a:r>
          <a:endParaRPr lang="zh-CN" altLang="en-US" sz="1800" kern="1200" dirty="0"/>
        </a:p>
      </dsp:txBody>
      <dsp:txXfrm>
        <a:off x="1559153" y="1573099"/>
        <a:ext cx="3936945" cy="569607"/>
      </dsp:txXfrm>
    </dsp:sp>
    <dsp:sp modelId="{73E89579-817A-4645-86D5-E2B0EC6E8A86}">
      <dsp:nvSpPr>
        <dsp:cNvPr id="0" name=""/>
        <dsp:cNvSpPr/>
      </dsp:nvSpPr>
      <dsp:spPr>
        <a:xfrm>
          <a:off x="1559153" y="2285109"/>
          <a:ext cx="3936945" cy="56960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b="1" kern="1200" smtClean="0"/>
            <a:t>Application/User</a:t>
          </a:r>
          <a:endParaRPr lang="en-US" altLang="zh-CN" sz="1800" b="1" kern="1200" dirty="0"/>
        </a:p>
      </dsp:txBody>
      <dsp:txXfrm>
        <a:off x="1559153" y="2285109"/>
        <a:ext cx="3936945" cy="569607"/>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9B75F8-F665-47F5-9F1B-1750F29F1993}" type="datetimeFigureOut">
              <a:rPr lang="zh-CN" altLang="en-US" smtClean="0"/>
              <a:pPr/>
              <a:t>2020-06-15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9018E-597F-42E6-A78B-4790A7F98695}" type="slidenum">
              <a:rPr lang="zh-CN" altLang="en-US" smtClean="0"/>
              <a:pPr/>
              <a:t>‹#›</a:t>
            </a:fld>
            <a:endParaRPr lang="zh-CN" altLang="en-US"/>
          </a:p>
        </p:txBody>
      </p:sp>
    </p:spTree>
    <p:extLst>
      <p:ext uri="{BB962C8B-B14F-4D97-AF65-F5344CB8AC3E}">
        <p14:creationId xmlns:p14="http://schemas.microsoft.com/office/powerpoint/2010/main" val="143815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13</a:t>
            </a:fld>
            <a:endParaRPr lang="zh-CN" altLang="en-US"/>
          </a:p>
        </p:txBody>
      </p:sp>
    </p:spTree>
    <p:extLst>
      <p:ext uri="{BB962C8B-B14F-4D97-AF65-F5344CB8AC3E}">
        <p14:creationId xmlns:p14="http://schemas.microsoft.com/office/powerpoint/2010/main" val="327060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14</a:t>
            </a:fld>
            <a:endParaRPr lang="zh-CN" altLang="en-US"/>
          </a:p>
        </p:txBody>
      </p:sp>
    </p:spTree>
    <p:extLst>
      <p:ext uri="{BB962C8B-B14F-4D97-AF65-F5344CB8AC3E}">
        <p14:creationId xmlns:p14="http://schemas.microsoft.com/office/powerpoint/2010/main" val="327060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98</a:t>
            </a:fld>
            <a:endParaRPr lang="zh-CN" altLang="en-US"/>
          </a:p>
        </p:txBody>
      </p:sp>
    </p:spTree>
    <p:extLst>
      <p:ext uri="{BB962C8B-B14F-4D97-AF65-F5344CB8AC3E}">
        <p14:creationId xmlns:p14="http://schemas.microsoft.com/office/powerpoint/2010/main" val="409618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5" name="页脚占位符 4"/>
          <p:cNvSpPr>
            <a:spLocks noGrp="1"/>
          </p:cNvSpPr>
          <p:nvPr>
            <p:ph type="ftr" sz="quarter" idx="11"/>
          </p:nvPr>
        </p:nvSpPr>
        <p:spPr>
          <a:xfrm>
            <a:off x="3131840" y="4731990"/>
            <a:ext cx="2895600" cy="273844"/>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376624648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219091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32481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399749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272970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2143906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351645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422467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107907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379851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6325E833-01A2-4376-8CC2-6FA6AA5AF896}" type="datetimeFigureOut">
              <a:rPr lang="zh-CN" altLang="en-US" smtClean="0"/>
              <a:pPr/>
              <a:t>2020-06-15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a:p>
        </p:txBody>
      </p:sp>
    </p:spTree>
    <p:extLst>
      <p:ext uri="{BB962C8B-B14F-4D97-AF65-F5344CB8AC3E}">
        <p14:creationId xmlns:p14="http://schemas.microsoft.com/office/powerpoint/2010/main" val="261373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20022"/>
            <a:ext cx="9144000" cy="12347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2" name="矩形 11"/>
          <p:cNvSpPr/>
          <p:nvPr userDrawn="1"/>
        </p:nvSpPr>
        <p:spPr>
          <a:xfrm>
            <a:off x="9036496" y="1275606"/>
            <a:ext cx="107504" cy="259228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502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Word___1.docx"/></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1202167" y="2211710"/>
            <a:ext cx="1425390" cy="646331"/>
          </a:xfrm>
          <a:prstGeom prst="rect">
            <a:avLst/>
          </a:prstGeom>
        </p:spPr>
        <p:txBody>
          <a:bodyPr wrap="none">
            <a:spAutoFit/>
          </a:bodyPr>
          <a:lstStyle/>
          <a:p>
            <a:r>
              <a:rPr lang="zh-CN" altLang="en-US" sz="3600" b="1" dirty="0" smtClean="0">
                <a:solidFill>
                  <a:schemeClr val="bg1"/>
                </a:solidFill>
                <a:latin typeface="华文隶书" pitchFamily="2" charset="-122"/>
                <a:ea typeface="华文隶书" pitchFamily="2" charset="-122"/>
              </a:rPr>
              <a:t>第</a:t>
            </a:r>
            <a:r>
              <a:rPr lang="en-US" altLang="zh-CN" sz="3600" b="1" dirty="0" smtClean="0">
                <a:solidFill>
                  <a:schemeClr val="bg1"/>
                </a:solidFill>
                <a:latin typeface="华文隶书" pitchFamily="2" charset="-122"/>
                <a:ea typeface="华文隶书" pitchFamily="2" charset="-122"/>
              </a:rPr>
              <a:t>3</a:t>
            </a:r>
            <a:r>
              <a:rPr lang="zh-CN" altLang="en-US" sz="3600" b="1" dirty="0" smtClean="0">
                <a:solidFill>
                  <a:schemeClr val="bg1"/>
                </a:solidFill>
                <a:latin typeface="华文隶书" pitchFamily="2" charset="-122"/>
                <a:ea typeface="华文隶书" pitchFamily="2" charset="-122"/>
              </a:rPr>
              <a:t>章 </a:t>
            </a:r>
            <a:endParaRPr lang="zh-CN" altLang="en-US" sz="3600" dirty="0">
              <a:solidFill>
                <a:schemeClr val="bg1"/>
              </a:solidFill>
            </a:endParaRPr>
          </a:p>
        </p:txBody>
      </p:sp>
      <p:sp>
        <p:nvSpPr>
          <p:cNvPr id="7" name="矩形 6"/>
          <p:cNvSpPr/>
          <p:nvPr/>
        </p:nvSpPr>
        <p:spPr>
          <a:xfrm>
            <a:off x="2843808" y="1779662"/>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43808" y="1923678"/>
            <a:ext cx="5148064" cy="1200329"/>
          </a:xfrm>
          <a:prstGeom prst="rect">
            <a:avLst/>
          </a:prstGeom>
          <a:solidFill>
            <a:schemeClr val="bg1"/>
          </a:solidFill>
        </p:spPr>
        <p:txBody>
          <a:bodyPr wrap="square">
            <a:spAutoFit/>
          </a:bodyPr>
          <a:lstStyle/>
          <a:p>
            <a:r>
              <a:rPr lang="en-US" altLang="zh-CN" sz="3600" b="1" dirty="0" smtClean="0">
                <a:solidFill>
                  <a:schemeClr val="accent1">
                    <a:lumMod val="75000"/>
                  </a:schemeClr>
                </a:solidFill>
                <a:latin typeface="华文隶书" pitchFamily="2" charset="-122"/>
                <a:ea typeface="华文隶书" pitchFamily="2" charset="-122"/>
              </a:rPr>
              <a:t>   STM32</a:t>
            </a:r>
            <a:r>
              <a:rPr lang="zh-CN" altLang="en-US" sz="3600" b="1" dirty="0">
                <a:solidFill>
                  <a:schemeClr val="accent1">
                    <a:lumMod val="75000"/>
                  </a:schemeClr>
                </a:solidFill>
                <a:latin typeface="华文隶书" pitchFamily="2" charset="-122"/>
                <a:ea typeface="华文隶书" pitchFamily="2" charset="-122"/>
              </a:rPr>
              <a:t>微</a:t>
            </a:r>
            <a:r>
              <a:rPr lang="zh-CN" altLang="en-US" sz="3600" b="1" dirty="0" smtClean="0">
                <a:solidFill>
                  <a:schemeClr val="accent1">
                    <a:lumMod val="75000"/>
                  </a:schemeClr>
                </a:solidFill>
                <a:latin typeface="华文隶书" pitchFamily="2" charset="-122"/>
                <a:ea typeface="华文隶书" pitchFamily="2" charset="-122"/>
              </a:rPr>
              <a:t>控制器</a:t>
            </a:r>
            <a:endParaRPr lang="en-GB" altLang="zh-CN" sz="3600" b="1" dirty="0" smtClean="0">
              <a:solidFill>
                <a:schemeClr val="accent1">
                  <a:lumMod val="75000"/>
                </a:schemeClr>
              </a:solidFill>
              <a:latin typeface="华文隶书" pitchFamily="2" charset="-122"/>
              <a:ea typeface="华文隶书" pitchFamily="2" charset="-122"/>
            </a:endParaRPr>
          </a:p>
          <a:p>
            <a:pPr algn="ctr"/>
            <a:r>
              <a:rPr lang="zh-CN" altLang="en-US" sz="3600" b="1" dirty="0" smtClean="0">
                <a:solidFill>
                  <a:schemeClr val="accent1">
                    <a:lumMod val="75000"/>
                  </a:schemeClr>
                </a:solidFill>
                <a:latin typeface="华文隶书" pitchFamily="2" charset="-122"/>
                <a:ea typeface="华文隶书" pitchFamily="2" charset="-122"/>
              </a:rPr>
              <a:t>      及</a:t>
            </a:r>
            <a:r>
              <a:rPr lang="zh-CN" altLang="en-US" sz="3600" b="1" dirty="0">
                <a:solidFill>
                  <a:schemeClr val="accent1">
                    <a:lumMod val="75000"/>
                  </a:schemeClr>
                </a:solidFill>
                <a:latin typeface="华文隶书" pitchFamily="2" charset="-122"/>
                <a:ea typeface="华文隶书" pitchFamily="2" charset="-122"/>
              </a:rPr>
              <a:t>开发环境搭建</a:t>
            </a:r>
            <a:endParaRPr lang="zh-CN" altLang="zh-CN" sz="3600" b="1" dirty="0">
              <a:solidFill>
                <a:schemeClr val="accent1">
                  <a:lumMod val="75000"/>
                </a:schemeClr>
              </a:solidFill>
              <a:latin typeface="华文隶书" pitchFamily="2" charset="-122"/>
              <a:ea typeface="华文隶书" pitchFamily="2" charset="-122"/>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75856" y="1784578"/>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1" name="十字箭头标注 10"/>
          <p:cNvSpPr/>
          <p:nvPr/>
        </p:nvSpPr>
        <p:spPr>
          <a:xfrm>
            <a:off x="395536" y="339502"/>
            <a:ext cx="129614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altLang="zh-CN" sz="1200" b="1" dirty="0" smtClean="0"/>
              <a:t>STM32</a:t>
            </a:r>
            <a:endParaRPr lang="zh-CN" altLang="en-US" sz="1200" b="1" dirty="0"/>
          </a:p>
        </p:txBody>
      </p:sp>
      <p:sp>
        <p:nvSpPr>
          <p:cNvPr id="18" name="矩形 17"/>
          <p:cNvSpPr/>
          <p:nvPr/>
        </p:nvSpPr>
        <p:spPr>
          <a:xfrm>
            <a:off x="5508104" y="3050071"/>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9271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1405172" y="2443725"/>
            <a:ext cx="1582652" cy="2062103"/>
          </a:xfrm>
          <a:prstGeom prst="rect">
            <a:avLst/>
          </a:prstGeom>
        </p:spPr>
        <p:txBody>
          <a:bodyPr wrap="square">
            <a:spAutoFit/>
          </a:bodyPr>
          <a:lstStyle/>
          <a:p>
            <a:r>
              <a:rPr lang="en-US" altLang="zh-CN" sz="1600" b="1" dirty="0">
                <a:solidFill>
                  <a:srgbClr val="D38583"/>
                </a:solidFill>
              </a:rPr>
              <a:t> </a:t>
            </a:r>
            <a:r>
              <a:rPr lang="en-US" altLang="zh-CN" sz="1600" b="1" dirty="0">
                <a:solidFill>
                  <a:srgbClr val="C15653"/>
                </a:solidFill>
              </a:rPr>
              <a:t>BGA</a:t>
            </a:r>
            <a:r>
              <a:rPr lang="en-US" altLang="zh-CN" sz="1600" b="1" dirty="0" smtClean="0"/>
              <a:t>——</a:t>
            </a:r>
            <a:r>
              <a:rPr lang="zh-CN" altLang="en-US" sz="1600" b="1" dirty="0"/>
              <a:t>（塑料）球栅阵列</a:t>
            </a:r>
            <a:r>
              <a:rPr lang="zh-CN" altLang="en-US" sz="1600" b="1" dirty="0" smtClean="0"/>
              <a:t>封装，</a:t>
            </a:r>
            <a:endParaRPr lang="zh-CN" altLang="en-US" sz="1600" b="1" dirty="0"/>
          </a:p>
          <a:p>
            <a:r>
              <a:rPr lang="en-US" altLang="zh-CN" sz="1600" b="1" dirty="0"/>
              <a:t>Intel</a:t>
            </a:r>
            <a:r>
              <a:rPr lang="zh-CN" altLang="en-US" sz="1600" b="1" dirty="0"/>
              <a:t>系列的</a:t>
            </a:r>
            <a:r>
              <a:rPr lang="en-US" altLang="zh-CN" sz="1600" b="1" dirty="0"/>
              <a:t>80486</a:t>
            </a:r>
            <a:r>
              <a:rPr lang="zh-CN" altLang="en-US" sz="1600" b="1" dirty="0"/>
              <a:t>和</a:t>
            </a:r>
            <a:r>
              <a:rPr lang="en-US" altLang="zh-CN" sz="1600" b="1" dirty="0"/>
              <a:t>Pentium</a:t>
            </a:r>
            <a:r>
              <a:rPr lang="zh-CN" altLang="en-US" sz="1600" b="1" dirty="0"/>
              <a:t>等</a:t>
            </a:r>
            <a:r>
              <a:rPr lang="en-US" altLang="zh-CN" sz="1600" b="1" dirty="0"/>
              <a:t>CPU</a:t>
            </a:r>
            <a:r>
              <a:rPr lang="zh-CN" altLang="en-US" sz="1600" b="1" dirty="0"/>
              <a:t>多采用这种封装方式</a:t>
            </a:r>
          </a:p>
          <a:p>
            <a:endParaRPr lang="zh-CN" altLang="en-US" sz="1600" b="1" dirty="0"/>
          </a:p>
        </p:txBody>
      </p:sp>
      <p:sp>
        <p:nvSpPr>
          <p:cNvPr id="8" name="矩形 7"/>
          <p:cNvSpPr/>
          <p:nvPr/>
        </p:nvSpPr>
        <p:spPr>
          <a:xfrm>
            <a:off x="4067944" y="458845"/>
            <a:ext cx="2952328" cy="369332"/>
          </a:xfrm>
          <a:prstGeom prst="rect">
            <a:avLst/>
          </a:prstGeom>
        </p:spPr>
        <p:txBody>
          <a:bodyPr wrap="square">
            <a:spAutoFit/>
          </a:bodyPr>
          <a:lstStyle/>
          <a:p>
            <a:r>
              <a:rPr lang="zh-CN" altLang="en-US" b="1" dirty="0"/>
              <a:t>半导体芯片常见的封装方式</a:t>
            </a:r>
          </a:p>
        </p:txBody>
      </p:sp>
      <p:sp>
        <p:nvSpPr>
          <p:cNvPr id="3" name="矩形 2"/>
          <p:cNvSpPr/>
          <p:nvPr/>
        </p:nvSpPr>
        <p:spPr>
          <a:xfrm>
            <a:off x="1259632" y="1198529"/>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2" name="矩形 11"/>
          <p:cNvSpPr/>
          <p:nvPr/>
        </p:nvSpPr>
        <p:spPr>
          <a:xfrm>
            <a:off x="3789476" y="2443725"/>
            <a:ext cx="1522136" cy="1815882"/>
          </a:xfrm>
          <a:prstGeom prst="rect">
            <a:avLst/>
          </a:prstGeom>
        </p:spPr>
        <p:txBody>
          <a:bodyPr wrap="square">
            <a:spAutoFit/>
          </a:bodyPr>
          <a:lstStyle/>
          <a:p>
            <a:r>
              <a:rPr lang="en-US" altLang="zh-CN" sz="1600" b="1" dirty="0">
                <a:solidFill>
                  <a:srgbClr val="C15653"/>
                </a:solidFill>
              </a:rPr>
              <a:t>PGA</a:t>
            </a:r>
            <a:r>
              <a:rPr lang="en-US" altLang="zh-CN" sz="1600" b="1" dirty="0" smtClean="0"/>
              <a:t>——</a:t>
            </a:r>
            <a:r>
              <a:rPr lang="zh-CN" altLang="en-US" sz="1600" b="1" dirty="0"/>
              <a:t>插针网格阵列</a:t>
            </a:r>
            <a:r>
              <a:rPr lang="zh-CN" altLang="en-US" sz="1600" b="1" dirty="0" smtClean="0"/>
              <a:t>封装，</a:t>
            </a:r>
            <a:endParaRPr lang="zh-CN" altLang="en-US" sz="1600" b="1" dirty="0"/>
          </a:p>
          <a:p>
            <a:r>
              <a:rPr lang="zh-CN" altLang="en-US" sz="1600" b="1" dirty="0"/>
              <a:t>有专门的</a:t>
            </a:r>
            <a:r>
              <a:rPr lang="en-US" altLang="zh-CN" sz="1600" b="1" dirty="0"/>
              <a:t>PGA</a:t>
            </a:r>
            <a:r>
              <a:rPr lang="zh-CN" altLang="en-US" sz="1600" b="1" dirty="0"/>
              <a:t>插座，插拔方便，常用于</a:t>
            </a:r>
            <a:r>
              <a:rPr lang="en-US" altLang="zh-CN" sz="1600" b="1" dirty="0"/>
              <a:t>CPU</a:t>
            </a:r>
            <a:r>
              <a:rPr lang="zh-CN" altLang="en-US" sz="1600" b="1" dirty="0"/>
              <a:t>的封装</a:t>
            </a:r>
          </a:p>
          <a:p>
            <a:endParaRPr lang="zh-CN" altLang="en-US" sz="1600" b="1" dirty="0"/>
          </a:p>
        </p:txBody>
      </p:sp>
      <p:sp>
        <p:nvSpPr>
          <p:cNvPr id="13" name="矩形 12"/>
          <p:cNvSpPr/>
          <p:nvPr/>
        </p:nvSpPr>
        <p:spPr>
          <a:xfrm>
            <a:off x="3604682" y="1198529"/>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5" name="矩形 14"/>
          <p:cNvSpPr/>
          <p:nvPr/>
        </p:nvSpPr>
        <p:spPr>
          <a:xfrm>
            <a:off x="6187196" y="2443725"/>
            <a:ext cx="1522136" cy="2062103"/>
          </a:xfrm>
          <a:prstGeom prst="rect">
            <a:avLst/>
          </a:prstGeom>
        </p:spPr>
        <p:txBody>
          <a:bodyPr wrap="square">
            <a:spAutoFit/>
          </a:bodyPr>
          <a:lstStyle/>
          <a:p>
            <a:r>
              <a:rPr lang="en-US" altLang="zh-CN" sz="1600" b="1" dirty="0">
                <a:solidFill>
                  <a:srgbClr val="C15653"/>
                </a:solidFill>
              </a:rPr>
              <a:t>PLCC</a:t>
            </a:r>
            <a:r>
              <a:rPr lang="en-US" altLang="zh-CN" sz="1600" b="1" dirty="0" smtClean="0"/>
              <a:t>——</a:t>
            </a:r>
            <a:r>
              <a:rPr lang="zh-CN" altLang="en-US" sz="1600" b="1" dirty="0"/>
              <a:t>塑封方形引脚插入式</a:t>
            </a:r>
            <a:r>
              <a:rPr lang="zh-CN" altLang="en-US" sz="1600" b="1" dirty="0" smtClean="0"/>
              <a:t>封装，外形尺寸</a:t>
            </a:r>
            <a:r>
              <a:rPr lang="zh-CN" altLang="en-US" sz="1600" b="1" dirty="0"/>
              <a:t>比</a:t>
            </a:r>
            <a:r>
              <a:rPr lang="en-US" altLang="zh-CN" sz="1600" b="1" dirty="0"/>
              <a:t>DIP</a:t>
            </a:r>
            <a:r>
              <a:rPr lang="zh-CN" altLang="en-US" sz="1600" b="1" dirty="0"/>
              <a:t>封装小得多，必须采用</a:t>
            </a:r>
            <a:r>
              <a:rPr lang="en-US" altLang="zh-CN" sz="1600" b="1" dirty="0"/>
              <a:t>SMT</a:t>
            </a:r>
            <a:r>
              <a:rPr lang="zh-CN" altLang="en-US" sz="1600" b="1" dirty="0"/>
              <a:t>（表面贴装技术）进行焊接</a:t>
            </a:r>
          </a:p>
        </p:txBody>
      </p:sp>
      <p:sp>
        <p:nvSpPr>
          <p:cNvPr id="16" name="矩形 15"/>
          <p:cNvSpPr/>
          <p:nvPr/>
        </p:nvSpPr>
        <p:spPr>
          <a:xfrm>
            <a:off x="6012160" y="1198529"/>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pic>
        <p:nvPicPr>
          <p:cNvPr id="20" name="图片 19" descr="C:\Users\llm\Desktop\2019-09-01_17002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2971" y="1639358"/>
            <a:ext cx="1065530" cy="584200"/>
          </a:xfrm>
          <a:prstGeom prst="rect">
            <a:avLst/>
          </a:prstGeom>
          <a:noFill/>
          <a:ln>
            <a:noFill/>
          </a:ln>
        </p:spPr>
      </p:pic>
      <p:pic>
        <p:nvPicPr>
          <p:cNvPr id="21" name="图片 20" descr="C:\Users\llm\Desktop\2019-09-01_171916.png"/>
          <p:cNvPicPr/>
          <p:nvPr/>
        </p:nvPicPr>
        <p:blipFill>
          <a:blip r:embed="rId3">
            <a:extLst>
              <a:ext uri="{28A0092B-C50C-407E-A947-70E740481C1C}">
                <a14:useLocalDpi xmlns:a14="http://schemas.microsoft.com/office/drawing/2010/main" val="0"/>
              </a:ext>
            </a:extLst>
          </a:blip>
          <a:srcRect/>
          <a:stretch>
            <a:fillRect/>
          </a:stretch>
        </p:blipFill>
        <p:spPr bwMode="auto">
          <a:xfrm>
            <a:off x="3964722" y="1491630"/>
            <a:ext cx="1152128" cy="879654"/>
          </a:xfrm>
          <a:prstGeom prst="rect">
            <a:avLst/>
          </a:prstGeom>
          <a:noFill/>
          <a:ln>
            <a:noFill/>
          </a:ln>
        </p:spPr>
      </p:pic>
      <p:pic>
        <p:nvPicPr>
          <p:cNvPr id="22"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6402737" y="1569424"/>
            <a:ext cx="875030" cy="762635"/>
          </a:xfrm>
          <a:prstGeom prst="rect">
            <a:avLst/>
          </a:prstGeom>
          <a:noFill/>
          <a:extLst/>
        </p:spPr>
      </p:pic>
      <p:sp>
        <p:nvSpPr>
          <p:cNvPr id="6" name="矩形 5"/>
          <p:cNvSpPr/>
          <p:nvPr/>
        </p:nvSpPr>
        <p:spPr>
          <a:xfrm>
            <a:off x="1395721" y="1247817"/>
            <a:ext cx="1592103" cy="253916"/>
          </a:xfrm>
          <a:prstGeom prst="rect">
            <a:avLst/>
          </a:prstGeom>
        </p:spPr>
        <p:txBody>
          <a:bodyPr wrap="none">
            <a:spAutoFit/>
          </a:bodyPr>
          <a:lstStyle/>
          <a:p>
            <a:r>
              <a:rPr lang="zh-CN" altLang="zh-CN" sz="1050" dirty="0"/>
              <a:t>（</a:t>
            </a:r>
            <a:r>
              <a:rPr lang="en-US" altLang="zh-CN" sz="1050" dirty="0"/>
              <a:t>Plastic</a:t>
            </a:r>
            <a:r>
              <a:rPr lang="zh-CN" altLang="zh-CN" sz="1050" dirty="0"/>
              <a:t>）</a:t>
            </a:r>
            <a:r>
              <a:rPr lang="en-US" altLang="zh-CN" sz="1050" dirty="0"/>
              <a:t>Ball Grid Array</a:t>
            </a:r>
            <a:endParaRPr lang="zh-CN" altLang="zh-CN" sz="1050" dirty="0"/>
          </a:p>
        </p:txBody>
      </p:sp>
      <p:sp>
        <p:nvSpPr>
          <p:cNvPr id="7" name="矩形 6"/>
          <p:cNvSpPr/>
          <p:nvPr/>
        </p:nvSpPr>
        <p:spPr>
          <a:xfrm>
            <a:off x="3851920" y="1237714"/>
            <a:ext cx="1422184" cy="253916"/>
          </a:xfrm>
          <a:prstGeom prst="rect">
            <a:avLst/>
          </a:prstGeom>
        </p:spPr>
        <p:txBody>
          <a:bodyPr wrap="none">
            <a:spAutoFit/>
          </a:bodyPr>
          <a:lstStyle/>
          <a:p>
            <a:r>
              <a:rPr lang="en-US" altLang="zh-CN" sz="1050" dirty="0"/>
              <a:t>Pin Grid Array Package</a:t>
            </a:r>
            <a:endParaRPr lang="zh-CN" altLang="zh-CN" sz="1050" dirty="0"/>
          </a:p>
        </p:txBody>
      </p:sp>
      <p:sp>
        <p:nvSpPr>
          <p:cNvPr id="10" name="矩形 9"/>
          <p:cNvSpPr/>
          <p:nvPr/>
        </p:nvSpPr>
        <p:spPr>
          <a:xfrm>
            <a:off x="6135298" y="1247817"/>
            <a:ext cx="1677062" cy="253916"/>
          </a:xfrm>
          <a:prstGeom prst="rect">
            <a:avLst/>
          </a:prstGeom>
        </p:spPr>
        <p:txBody>
          <a:bodyPr wrap="none">
            <a:spAutoFit/>
          </a:bodyPr>
          <a:lstStyle/>
          <a:p>
            <a:r>
              <a:rPr lang="en-US" altLang="zh-CN" sz="1050" dirty="0"/>
              <a:t>Plastic J-Leaded Chip Carrie</a:t>
            </a:r>
            <a:endParaRPr lang="zh-CN" altLang="zh-CN" sz="1050" dirty="0"/>
          </a:p>
        </p:txBody>
      </p:sp>
    </p:spTree>
    <p:extLst>
      <p:ext uri="{BB962C8B-B14F-4D97-AF65-F5344CB8AC3E}">
        <p14:creationId xmlns:p14="http://schemas.microsoft.com/office/powerpoint/2010/main" val="299534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639427" y="2115171"/>
            <a:ext cx="1196269" cy="646331"/>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a:spAutoFit/>
          </a:bodyPr>
          <a:lstStyle/>
          <a:p>
            <a:r>
              <a:rPr lang="en-US" altLang="zh-CN" b="1" dirty="0"/>
              <a:t> </a:t>
            </a:r>
            <a:r>
              <a:rPr lang="zh-CN" altLang="en-US" b="1" dirty="0" smtClean="0"/>
              <a:t>用户选型参考资料</a:t>
            </a:r>
            <a:endParaRPr lang="zh-CN" altLang="en-US" b="1" dirty="0"/>
          </a:p>
        </p:txBody>
      </p:sp>
      <p:sp>
        <p:nvSpPr>
          <p:cNvPr id="12" name="矩形 11"/>
          <p:cNvSpPr/>
          <p:nvPr/>
        </p:nvSpPr>
        <p:spPr>
          <a:xfrm>
            <a:off x="2423367" y="1203598"/>
            <a:ext cx="1147013" cy="369332"/>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b="1" dirty="0">
                <a:solidFill>
                  <a:schemeClr val="lt1"/>
                </a:solidFill>
              </a:rPr>
              <a:t>选型手册</a:t>
            </a:r>
          </a:p>
        </p:txBody>
      </p:sp>
      <p:sp>
        <p:nvSpPr>
          <p:cNvPr id="15" name="矩形 14"/>
          <p:cNvSpPr/>
          <p:nvPr/>
        </p:nvSpPr>
        <p:spPr>
          <a:xfrm>
            <a:off x="2423024" y="3363838"/>
            <a:ext cx="2294713" cy="646331"/>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b="1" dirty="0">
                <a:solidFill>
                  <a:schemeClr val="lt1"/>
                </a:solidFill>
              </a:rPr>
              <a:t>参考手册</a:t>
            </a:r>
            <a:endParaRPr lang="en-US" altLang="zh-CN" b="1" dirty="0">
              <a:solidFill>
                <a:schemeClr val="lt1"/>
              </a:solidFill>
            </a:endParaRPr>
          </a:p>
          <a:p>
            <a:pPr algn="ctr"/>
            <a:r>
              <a:rPr lang="zh-CN" altLang="en-US" b="1" dirty="0">
                <a:solidFill>
                  <a:schemeClr val="lt1"/>
                </a:solidFill>
              </a:rPr>
              <a:t>（</a:t>
            </a:r>
            <a:r>
              <a:rPr lang="en-GB" altLang="zh-CN" b="1" dirty="0">
                <a:solidFill>
                  <a:schemeClr val="lt1"/>
                </a:solidFill>
              </a:rPr>
              <a:t>Reference manual</a:t>
            </a:r>
            <a:r>
              <a:rPr lang="zh-CN" altLang="en-GB" b="1" dirty="0">
                <a:solidFill>
                  <a:schemeClr val="lt1"/>
                </a:solidFill>
              </a:rPr>
              <a:t>）</a:t>
            </a:r>
            <a:endParaRPr lang="zh-CN" altLang="en-US" b="1" dirty="0">
              <a:solidFill>
                <a:schemeClr val="lt1"/>
              </a:solidFill>
            </a:endParaRPr>
          </a:p>
        </p:txBody>
      </p:sp>
      <p:sp>
        <p:nvSpPr>
          <p:cNvPr id="17" name="矩形 16"/>
          <p:cNvSpPr/>
          <p:nvPr/>
        </p:nvSpPr>
        <p:spPr>
          <a:xfrm>
            <a:off x="2411760" y="2114175"/>
            <a:ext cx="1665527" cy="646331"/>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b="1" dirty="0">
                <a:solidFill>
                  <a:schemeClr val="lt1"/>
                </a:solidFill>
              </a:rPr>
              <a:t>数据手册</a:t>
            </a:r>
            <a:endParaRPr lang="en-US" altLang="zh-CN" b="1" dirty="0">
              <a:solidFill>
                <a:schemeClr val="lt1"/>
              </a:solidFill>
            </a:endParaRPr>
          </a:p>
          <a:p>
            <a:pPr algn="ctr"/>
            <a:r>
              <a:rPr lang="zh-CN" altLang="en-US" b="1" dirty="0">
                <a:solidFill>
                  <a:schemeClr val="lt1"/>
                </a:solidFill>
              </a:rPr>
              <a:t>（</a:t>
            </a:r>
            <a:r>
              <a:rPr lang="en-US" altLang="zh-CN" b="1" dirty="0" smtClean="0">
                <a:solidFill>
                  <a:schemeClr val="lt1"/>
                </a:solidFill>
              </a:rPr>
              <a:t>Datasheet</a:t>
            </a:r>
            <a:r>
              <a:rPr lang="zh-CN" altLang="en-US" b="1" dirty="0">
                <a:solidFill>
                  <a:schemeClr val="lt1"/>
                </a:solidFill>
              </a:rPr>
              <a:t>）</a:t>
            </a:r>
          </a:p>
        </p:txBody>
      </p:sp>
      <p:cxnSp>
        <p:nvCxnSpPr>
          <p:cNvPr id="11" name="直接连接符 10"/>
          <p:cNvCxnSpPr>
            <a:stCxn id="2" idx="3"/>
            <a:endCxn id="12" idx="1"/>
          </p:cNvCxnSpPr>
          <p:nvPr/>
        </p:nvCxnSpPr>
        <p:spPr>
          <a:xfrm flipV="1">
            <a:off x="1835696" y="1388264"/>
            <a:ext cx="587671" cy="105007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 idx="3"/>
            <a:endCxn id="17" idx="1"/>
          </p:cNvCxnSpPr>
          <p:nvPr/>
        </p:nvCxnSpPr>
        <p:spPr>
          <a:xfrm flipV="1">
            <a:off x="1835696" y="2437341"/>
            <a:ext cx="576064" cy="99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 idx="3"/>
            <a:endCxn id="15" idx="1"/>
          </p:cNvCxnSpPr>
          <p:nvPr/>
        </p:nvCxnSpPr>
        <p:spPr>
          <a:xfrm>
            <a:off x="1835696" y="2438337"/>
            <a:ext cx="587328" cy="124866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525946" y="1755200"/>
            <a:ext cx="4006494" cy="1200329"/>
          </a:xfrm>
          <a:prstGeom prst="rect">
            <a:avLst/>
          </a:prstGeom>
          <a:solidFill>
            <a:schemeClr val="accent5">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zh-CN" altLang="en-US" b="1" dirty="0" smtClean="0"/>
              <a:t>内容</a:t>
            </a:r>
            <a:r>
              <a:rPr lang="zh-CN" altLang="en-US" b="1" dirty="0"/>
              <a:t>包括：产品的基本配置（如内置</a:t>
            </a:r>
            <a:r>
              <a:rPr lang="en-US" altLang="zh-CN" b="1" dirty="0"/>
              <a:t>Flash</a:t>
            </a:r>
            <a:r>
              <a:rPr lang="zh-CN" altLang="en-US" b="1" dirty="0"/>
              <a:t>和</a:t>
            </a:r>
            <a:r>
              <a:rPr lang="en-US" altLang="zh-CN" b="1" dirty="0"/>
              <a:t>RAM</a:t>
            </a:r>
            <a:r>
              <a:rPr lang="zh-CN" altLang="en-US" b="1" dirty="0"/>
              <a:t>的容量、外设模块的种类和数量等）、引脚数量和分配、电气特性、封装信息和定购代码等</a:t>
            </a:r>
          </a:p>
        </p:txBody>
      </p:sp>
      <p:sp>
        <p:nvSpPr>
          <p:cNvPr id="25" name="右箭头 24"/>
          <p:cNvSpPr/>
          <p:nvPr/>
        </p:nvSpPr>
        <p:spPr>
          <a:xfrm>
            <a:off x="4211960" y="2355364"/>
            <a:ext cx="241978" cy="216386"/>
          </a:xfrm>
          <a:prstGeom prst="rightArrow">
            <a:avLst/>
          </a:prstGeom>
          <a:solidFill>
            <a:schemeClr val="bg1">
              <a:lumMod val="8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26" name="矩形 25"/>
          <p:cNvSpPr/>
          <p:nvPr/>
        </p:nvSpPr>
        <p:spPr>
          <a:xfrm>
            <a:off x="5220072" y="3363838"/>
            <a:ext cx="3312368" cy="923330"/>
          </a:xfrm>
          <a:prstGeom prst="rect">
            <a:avLst/>
          </a:prstGeom>
          <a:solidFill>
            <a:schemeClr val="accent5">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zh-CN" altLang="en-US" b="1" dirty="0"/>
              <a:t>对芯片每一个外设的功能进行了详细说明，并对寄存器进行了详细描述</a:t>
            </a:r>
          </a:p>
        </p:txBody>
      </p:sp>
      <p:sp>
        <p:nvSpPr>
          <p:cNvPr id="27" name="右箭头 26"/>
          <p:cNvSpPr/>
          <p:nvPr/>
        </p:nvSpPr>
        <p:spPr>
          <a:xfrm>
            <a:off x="4860032" y="3578810"/>
            <a:ext cx="241978" cy="216386"/>
          </a:xfrm>
          <a:prstGeom prst="rightArrow">
            <a:avLst/>
          </a:prstGeom>
          <a:solidFill>
            <a:schemeClr val="bg1">
              <a:lumMod val="8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53757"/>
            <a:ext cx="1611139" cy="86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15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6" name="矩形 25"/>
          <p:cNvSpPr/>
          <p:nvPr/>
        </p:nvSpPr>
        <p:spPr>
          <a:xfrm>
            <a:off x="467544" y="1347614"/>
            <a:ext cx="2880320" cy="1200329"/>
          </a:xfrm>
          <a:prstGeom prst="rect">
            <a:avLst/>
          </a:prstGeom>
          <a:solidFill>
            <a:schemeClr val="bg1"/>
          </a:solidFill>
          <a:ln>
            <a:noFill/>
          </a:ln>
          <a:effectLst>
            <a:outerShdw blurRad="107950" dist="12700" dir="5400000" algn="ctr">
              <a:srgbClr val="000000"/>
            </a:outerShdw>
          </a:effectLst>
        </p:spPr>
        <p:txBody>
          <a:bodyPr wrap="square">
            <a:spAutoFit/>
          </a:bodyPr>
          <a:lstStyle/>
          <a:p>
            <a:r>
              <a:rPr lang="en-US" altLang="zh-CN" b="1" dirty="0" smtClean="0"/>
              <a:t>     STM32</a:t>
            </a:r>
            <a:r>
              <a:rPr lang="zh-CN" altLang="en-US" b="1" dirty="0"/>
              <a:t>芯片数据手册中对具体的引脚名称、引脚类型、引脚复用功能及</a:t>
            </a:r>
            <a:r>
              <a:rPr lang="en-US" altLang="zh-CN" b="1" dirty="0"/>
              <a:t>I/O</a:t>
            </a:r>
            <a:r>
              <a:rPr lang="zh-CN" altLang="en-US" b="1" dirty="0"/>
              <a:t>结构等进行了详细说明</a:t>
            </a:r>
          </a:p>
        </p:txBody>
      </p:sp>
      <p:pic>
        <p:nvPicPr>
          <p:cNvPr id="16" name="图片 15" descr="C:\Users\Administrator\Desktop\Snipaste_2019-03-07_14-36-12.png"/>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81625"/>
            <a:ext cx="4608512" cy="4244603"/>
          </a:xfrm>
          <a:prstGeom prst="rect">
            <a:avLst/>
          </a:prstGeom>
          <a:noFill/>
          <a:ln>
            <a:noFill/>
          </a:ln>
        </p:spPr>
      </p:pic>
      <p:sp>
        <p:nvSpPr>
          <p:cNvPr id="3" name="矩形 2"/>
          <p:cNvSpPr/>
          <p:nvPr/>
        </p:nvSpPr>
        <p:spPr>
          <a:xfrm>
            <a:off x="467544" y="3147814"/>
            <a:ext cx="2844316" cy="923330"/>
          </a:xfrm>
          <a:prstGeom prst="rect">
            <a:avLst/>
          </a:prstGeom>
        </p:spPr>
        <p:txBody>
          <a:bodyPr wrap="square">
            <a:spAutoFit/>
          </a:bodyPr>
          <a:lstStyle/>
          <a:p>
            <a:r>
              <a:rPr lang="en-GB" altLang="zh-CN" b="1" dirty="0" smtClean="0"/>
              <a:t>    STM32</a:t>
            </a:r>
            <a:r>
              <a:rPr lang="zh-CN" altLang="en-US" b="1" dirty="0"/>
              <a:t>数据</a:t>
            </a:r>
            <a:r>
              <a:rPr lang="zh-CN" altLang="en-US" b="1" dirty="0" smtClean="0"/>
              <a:t>手册中</a:t>
            </a:r>
            <a:r>
              <a:rPr lang="zh-CN" altLang="en-US" b="1" dirty="0"/>
              <a:t>有关引脚的定义在</a:t>
            </a:r>
            <a:r>
              <a:rPr lang="en-GB" altLang="zh-CN" b="1" dirty="0" err="1"/>
              <a:t>Pinouts</a:t>
            </a:r>
            <a:r>
              <a:rPr lang="en-GB" altLang="zh-CN" b="1" dirty="0"/>
              <a:t> and pin </a:t>
            </a:r>
            <a:r>
              <a:rPr lang="en-GB" altLang="zh-CN" b="1" dirty="0" smtClean="0"/>
              <a:t>description</a:t>
            </a:r>
            <a:r>
              <a:rPr lang="zh-CN" altLang="en-US" b="1" dirty="0" smtClean="0"/>
              <a:t>部分</a:t>
            </a:r>
            <a:endParaRPr lang="zh-CN" altLang="en-US" b="1" dirty="0"/>
          </a:p>
        </p:txBody>
      </p:sp>
      <p:sp>
        <p:nvSpPr>
          <p:cNvPr id="6" name="矩形 5"/>
          <p:cNvSpPr/>
          <p:nvPr/>
        </p:nvSpPr>
        <p:spPr>
          <a:xfrm>
            <a:off x="4864443" y="4587974"/>
            <a:ext cx="2439450" cy="369332"/>
          </a:xfrm>
          <a:prstGeom prst="rect">
            <a:avLst/>
          </a:prstGeom>
          <a:solidFill>
            <a:schemeClr val="accent5">
              <a:lumMod val="40000"/>
              <a:lumOff val="60000"/>
            </a:schemeClr>
          </a:solidFill>
        </p:spPr>
        <p:txBody>
          <a:bodyPr wrap="none">
            <a:spAutoFit/>
          </a:bodyPr>
          <a:lstStyle/>
          <a:p>
            <a:r>
              <a:rPr lang="en-GB" altLang="zh-CN" b="1" dirty="0"/>
              <a:t>STM32F103xx</a:t>
            </a:r>
            <a:r>
              <a:rPr lang="zh-CN" altLang="en-US" b="1" dirty="0"/>
              <a:t>引脚定义</a:t>
            </a:r>
          </a:p>
        </p:txBody>
      </p:sp>
    </p:spTree>
    <p:extLst>
      <p:ext uri="{BB962C8B-B14F-4D97-AF65-F5344CB8AC3E}">
        <p14:creationId xmlns:p14="http://schemas.microsoft.com/office/powerpoint/2010/main" val="2788503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3059832" y="483518"/>
            <a:ext cx="3672408" cy="369332"/>
          </a:xfrm>
          <a:prstGeom prst="rect">
            <a:avLst/>
          </a:prstGeom>
        </p:spPr>
        <p:txBody>
          <a:bodyPr wrap="square">
            <a:spAutoFit/>
          </a:bodyPr>
          <a:lstStyle/>
          <a:p>
            <a:r>
              <a:rPr lang="en-GB" altLang="zh-CN" b="1" dirty="0" smtClean="0"/>
              <a:t>    </a:t>
            </a:r>
            <a:r>
              <a:rPr lang="en-US" altLang="zh-CN" b="1" dirty="0"/>
              <a:t>STM32F103xx</a:t>
            </a:r>
            <a:r>
              <a:rPr lang="zh-CN" altLang="en-US" b="1" dirty="0"/>
              <a:t>引脚功能说明</a:t>
            </a:r>
          </a:p>
        </p:txBody>
      </p:sp>
      <p:graphicFrame>
        <p:nvGraphicFramePr>
          <p:cNvPr id="2" name="对象 1"/>
          <p:cNvGraphicFramePr>
            <a:graphicFrameLocks noChangeAspect="1"/>
          </p:cNvGraphicFramePr>
          <p:nvPr>
            <p:extLst>
              <p:ext uri="{D42A27DB-BD31-4B8C-83A1-F6EECF244321}">
                <p14:modId xmlns:p14="http://schemas.microsoft.com/office/powerpoint/2010/main" val="1619908338"/>
              </p:ext>
            </p:extLst>
          </p:nvPr>
        </p:nvGraphicFramePr>
        <p:xfrm>
          <a:off x="611560" y="987574"/>
          <a:ext cx="8056562" cy="4043362"/>
        </p:xfrm>
        <a:graphic>
          <a:graphicData uri="http://schemas.openxmlformats.org/presentationml/2006/ole">
            <mc:AlternateContent xmlns:mc="http://schemas.openxmlformats.org/markup-compatibility/2006">
              <mc:Choice xmlns:v="urn:schemas-microsoft-com:vml" Requires="v">
                <p:oleObj spid="_x0000_s50280" name="文档" r:id="rId4" imgW="5417337" imgH="2723016" progId="Word.Document.12">
                  <p:embed/>
                </p:oleObj>
              </mc:Choice>
              <mc:Fallback>
                <p:oleObj name="文档" r:id="rId4" imgW="5417337" imgH="2723016" progId="Word.Document.12">
                  <p:embed/>
                  <p:pic>
                    <p:nvPicPr>
                      <p:cNvPr id="0" name=""/>
                      <p:cNvPicPr/>
                      <p:nvPr/>
                    </p:nvPicPr>
                    <p:blipFill>
                      <a:blip r:embed="rId5"/>
                      <a:stretch>
                        <a:fillRect/>
                      </a:stretch>
                    </p:blipFill>
                    <p:spPr>
                      <a:xfrm>
                        <a:off x="611560" y="987574"/>
                        <a:ext cx="8056562" cy="4043362"/>
                      </a:xfrm>
                      <a:prstGeom prst="rect">
                        <a:avLst/>
                      </a:prstGeom>
                    </p:spPr>
                  </p:pic>
                </p:oleObj>
              </mc:Fallback>
            </mc:AlternateContent>
          </a:graphicData>
        </a:graphic>
      </p:graphicFrame>
    </p:spTree>
    <p:extLst>
      <p:ext uri="{BB962C8B-B14F-4D97-AF65-F5344CB8AC3E}">
        <p14:creationId xmlns:p14="http://schemas.microsoft.com/office/powerpoint/2010/main" val="787854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43559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4277133"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3.2 STM32</a:t>
            </a:r>
            <a:r>
              <a:rPr lang="zh-CN" altLang="en-US" sz="2400" b="1" dirty="0">
                <a:solidFill>
                  <a:schemeClr val="bg1"/>
                </a:solidFill>
                <a:latin typeface="微软雅黑" pitchFamily="34" charset="-122"/>
                <a:ea typeface="微软雅黑" pitchFamily="34" charset="-122"/>
              </a:rPr>
              <a:t>微控制器开发模式</a:t>
            </a:r>
            <a:endParaRPr lang="zh-CN" altLang="zh-CN" sz="2400" b="1" dirty="0">
              <a:solidFill>
                <a:schemeClr val="bg1"/>
              </a:solidFill>
              <a:latin typeface="微软雅黑" pitchFamily="34" charset="-122"/>
              <a:ea typeface="微软雅黑" pitchFamily="34" charset="-122"/>
            </a:endParaRPr>
          </a:p>
        </p:txBody>
      </p:sp>
      <p:sp>
        <p:nvSpPr>
          <p:cNvPr id="6" name="Freeform 6"/>
          <p:cNvSpPr>
            <a:spLocks/>
          </p:cNvSpPr>
          <p:nvPr/>
        </p:nvSpPr>
        <p:spPr bwMode="auto">
          <a:xfrm>
            <a:off x="1475656" y="1131590"/>
            <a:ext cx="1149971" cy="1058826"/>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5">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7" name="Freeform 7"/>
          <p:cNvSpPr>
            <a:spLocks/>
          </p:cNvSpPr>
          <p:nvPr/>
        </p:nvSpPr>
        <p:spPr bwMode="auto">
          <a:xfrm>
            <a:off x="1475656" y="2380374"/>
            <a:ext cx="1149971" cy="1056887"/>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chemeClr val="accent3">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8" name="Freeform 8"/>
          <p:cNvSpPr>
            <a:spLocks/>
          </p:cNvSpPr>
          <p:nvPr/>
        </p:nvSpPr>
        <p:spPr bwMode="auto">
          <a:xfrm>
            <a:off x="1475656" y="3627220"/>
            <a:ext cx="1149971" cy="1058826"/>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6">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9" name="Freeform 13"/>
          <p:cNvSpPr>
            <a:spLocks/>
          </p:cNvSpPr>
          <p:nvPr/>
        </p:nvSpPr>
        <p:spPr bwMode="auto">
          <a:xfrm>
            <a:off x="1838037" y="2408953"/>
            <a:ext cx="425211" cy="267822"/>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0" name="Freeform 20"/>
          <p:cNvSpPr>
            <a:spLocks/>
          </p:cNvSpPr>
          <p:nvPr/>
        </p:nvSpPr>
        <p:spPr bwMode="auto">
          <a:xfrm>
            <a:off x="1897404" y="1131590"/>
            <a:ext cx="306475" cy="359544"/>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1" name="Freeform 22"/>
          <p:cNvSpPr>
            <a:spLocks noEditPoints="1"/>
          </p:cNvSpPr>
          <p:nvPr/>
        </p:nvSpPr>
        <p:spPr bwMode="auto">
          <a:xfrm>
            <a:off x="1935757" y="3660399"/>
            <a:ext cx="229770" cy="398390"/>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3" name="TextBox 28"/>
          <p:cNvSpPr txBox="1"/>
          <p:nvPr/>
        </p:nvSpPr>
        <p:spPr>
          <a:xfrm>
            <a:off x="2878422" y="1225897"/>
            <a:ext cx="1811714" cy="350545"/>
          </a:xfrm>
          <a:prstGeom prst="rect">
            <a:avLst/>
          </a:prstGeom>
          <a:noFill/>
        </p:spPr>
        <p:txBody>
          <a:bodyPr wrap="none" tIns="0" bIns="0" rtlCol="0" anchor="t">
            <a:spAutoFit/>
          </a:bodyPr>
          <a:lstStyle/>
          <a:p>
            <a:pPr>
              <a:lnSpc>
                <a:spcPct val="150000"/>
              </a:lnSpc>
            </a:pPr>
            <a:r>
              <a:rPr lang="zh-CN" altLang="en-US" b="1" dirty="0" smtClean="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寄存器</a:t>
            </a:r>
            <a:r>
              <a:rPr lang="zh-CN" altLang="en-US" b="1" dirty="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开发方式</a:t>
            </a:r>
          </a:p>
        </p:txBody>
      </p:sp>
      <p:sp>
        <p:nvSpPr>
          <p:cNvPr id="14" name="TextBox 29"/>
          <p:cNvSpPr txBox="1"/>
          <p:nvPr/>
        </p:nvSpPr>
        <p:spPr>
          <a:xfrm>
            <a:off x="2625627" y="2578470"/>
            <a:ext cx="5256585" cy="900246"/>
          </a:xfrm>
          <a:prstGeom prst="rect">
            <a:avLst/>
          </a:prstGeom>
          <a:noFill/>
        </p:spPr>
        <p:txBody>
          <a:bodyPr wrap="square" rtlCol="0">
            <a:spAutoFit/>
          </a:bodyPr>
          <a:lstStyle/>
          <a:p>
            <a:pPr lvl="0">
              <a:lnSpc>
                <a:spcPct val="125000"/>
              </a:lnSpc>
            </a:pPr>
            <a:r>
              <a:rPr lang="zh-CN" altLang="en-US" sz="1400" b="1" kern="0" dirty="0" smtClean="0">
                <a:latin typeface="+mn-ea"/>
                <a:sym typeface="思源黑体旧字形 ExtraLight" panose="020B0200000000000000" pitchFamily="34" charset="-128"/>
              </a:rPr>
              <a:t>  将</a:t>
            </a:r>
            <a:r>
              <a:rPr lang="zh-CN" altLang="en-US" sz="1400" b="1" kern="0" dirty="0">
                <a:latin typeface="+mn-ea"/>
                <a:sym typeface="思源黑体旧字形 ExtraLight" panose="020B0200000000000000" pitchFamily="34" charset="-128"/>
              </a:rPr>
              <a:t>底层寄存器的操作进行了统一封装，包括所有标准器件外设的驱动器，采用</a:t>
            </a:r>
            <a:r>
              <a:rPr lang="en-US" altLang="zh-CN" sz="1400" b="1" kern="0" dirty="0">
                <a:latin typeface="+mn-ea"/>
                <a:sym typeface="思源黑体旧字形 ExtraLight" panose="020B0200000000000000" pitchFamily="34" charset="-128"/>
              </a:rPr>
              <a:t>C</a:t>
            </a:r>
            <a:r>
              <a:rPr lang="zh-CN" altLang="en-US" sz="1400" b="1" kern="0" dirty="0">
                <a:latin typeface="+mn-ea"/>
                <a:sym typeface="思源黑体旧字形 ExtraLight" panose="020B0200000000000000" pitchFamily="34" charset="-128"/>
              </a:rPr>
              <a:t>语言实现，开发人员只需要熟悉并调用相应</a:t>
            </a:r>
            <a:r>
              <a:rPr lang="zh-CN" altLang="en-US" sz="1400" b="1" kern="0" dirty="0" smtClean="0">
                <a:latin typeface="+mn-ea"/>
                <a:sym typeface="思源黑体旧字形 ExtraLight" panose="020B0200000000000000" pitchFamily="34" charset="-128"/>
              </a:rPr>
              <a:t>的应用程序</a:t>
            </a:r>
            <a:r>
              <a:rPr lang="zh-CN" altLang="en-US" sz="1400" b="1" kern="0" dirty="0">
                <a:latin typeface="+mn-ea"/>
                <a:sym typeface="思源黑体旧字形 ExtraLight" panose="020B0200000000000000" pitchFamily="34" charset="-128"/>
              </a:rPr>
              <a:t>编程</a:t>
            </a:r>
            <a:r>
              <a:rPr lang="zh-CN" altLang="en-US" sz="1400" b="1" kern="0" dirty="0" smtClean="0">
                <a:latin typeface="+mn-ea"/>
                <a:sym typeface="思源黑体旧字形 ExtraLight" panose="020B0200000000000000" pitchFamily="34" charset="-128"/>
              </a:rPr>
              <a:t>接口函数</a:t>
            </a:r>
            <a:r>
              <a:rPr lang="zh-CN" altLang="en-US" sz="1400" b="1" kern="0" dirty="0">
                <a:latin typeface="+mn-ea"/>
                <a:sym typeface="思源黑体旧字形 ExtraLight" panose="020B0200000000000000" pitchFamily="34" charset="-128"/>
              </a:rPr>
              <a:t>，即可实现对相关外设的驱动操作</a:t>
            </a:r>
            <a:endParaRPr kumimoji="0" lang="zh-CN" altLang="en-US" sz="1400" b="1" i="0" u="none" strike="noStrike" kern="0" cap="none" spc="0" normalizeH="0" baseline="0" noProof="0" dirty="0">
              <a:ln>
                <a:noFill/>
              </a:ln>
              <a:effectLst/>
              <a:uLnTx/>
              <a:uFillTx/>
              <a:latin typeface="+mn-ea"/>
              <a:sym typeface="思源黑体旧字形 ExtraLight" panose="020B0200000000000000" pitchFamily="34" charset="-128"/>
            </a:endParaRPr>
          </a:p>
        </p:txBody>
      </p:sp>
      <p:sp>
        <p:nvSpPr>
          <p:cNvPr id="15" name="TextBox 30"/>
          <p:cNvSpPr txBox="1"/>
          <p:nvPr/>
        </p:nvSpPr>
        <p:spPr>
          <a:xfrm>
            <a:off x="2842980" y="2173532"/>
            <a:ext cx="2276585" cy="350545"/>
          </a:xfrm>
          <a:prstGeom prst="rect">
            <a:avLst/>
          </a:prstGeom>
          <a:noFill/>
        </p:spPr>
        <p:txBody>
          <a:bodyPr wrap="none" tIns="0" bIns="0" rtlCol="0" anchor="t">
            <a:spAutoFit/>
          </a:bodyPr>
          <a:lstStyle/>
          <a:p>
            <a:pPr lvl="0">
              <a:lnSpc>
                <a:spcPct val="150000"/>
              </a:lnSpc>
            </a:pPr>
            <a:r>
              <a:rPr lang="zh-CN" altLang="en-US" b="1" kern="0" dirty="0" smtClean="0">
                <a:solidFill>
                  <a:schemeClr val="accent3">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标准</a:t>
            </a:r>
            <a:r>
              <a:rPr lang="zh-CN" altLang="en-US" b="1" kern="0" dirty="0">
                <a:solidFill>
                  <a:schemeClr val="accent3">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外设库开发方式</a:t>
            </a:r>
            <a:endParaRPr kumimoji="0" lang="zh-CN" altLang="en-US" b="1" i="0" u="none" strike="noStrike" kern="0" cap="none" spc="0" normalizeH="0" baseline="0" noProof="0" dirty="0">
              <a:ln>
                <a:noFill/>
              </a:ln>
              <a:solidFill>
                <a:schemeClr val="accent3">
                  <a:lumMod val="75000"/>
                </a:schemeClr>
              </a:solidFill>
              <a:effectLst/>
              <a:uLnTx/>
              <a:uFillTx/>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endParaRPr>
          </a:p>
        </p:txBody>
      </p:sp>
      <p:sp>
        <p:nvSpPr>
          <p:cNvPr id="16" name="TextBox 31"/>
          <p:cNvSpPr txBox="1"/>
          <p:nvPr/>
        </p:nvSpPr>
        <p:spPr>
          <a:xfrm>
            <a:off x="2658532" y="3803905"/>
            <a:ext cx="5190774" cy="900246"/>
          </a:xfrm>
          <a:prstGeom prst="rect">
            <a:avLst/>
          </a:prstGeom>
          <a:noFill/>
        </p:spPr>
        <p:txBody>
          <a:bodyPr wrap="square" rtlCol="0">
            <a:spAutoFit/>
          </a:bodyPr>
          <a:lstStyle/>
          <a:p>
            <a:pPr>
              <a:lnSpc>
                <a:spcPct val="125000"/>
              </a:lnSpc>
            </a:pPr>
            <a:r>
              <a:rPr lang="zh-CN" altLang="en-US" sz="1400" b="1" kern="0" dirty="0" smtClean="0">
                <a:sym typeface="思源黑体旧字形 ExtraLight" panose="020B0200000000000000" pitchFamily="34" charset="-128"/>
              </a:rPr>
              <a:t>    与</a:t>
            </a:r>
            <a:r>
              <a:rPr lang="en-US" altLang="zh-CN" sz="1400" b="1" kern="0" dirty="0">
                <a:sym typeface="思源黑体旧字形 ExtraLight" panose="020B0200000000000000" pitchFamily="34" charset="-128"/>
              </a:rPr>
              <a:t>STM32CubeMX</a:t>
            </a:r>
            <a:r>
              <a:rPr lang="zh-CN" altLang="en-US" sz="1400" b="1" kern="0" dirty="0">
                <a:sym typeface="思源黑体旧字形 ExtraLight" panose="020B0200000000000000" pitchFamily="34" charset="-128"/>
              </a:rPr>
              <a:t>软件</a:t>
            </a:r>
            <a:r>
              <a:rPr lang="zh-CN" altLang="en-US" sz="1400" b="1" kern="0" dirty="0" smtClean="0">
                <a:sym typeface="思源黑体旧字形 ExtraLight" panose="020B0200000000000000" pitchFamily="34" charset="-128"/>
              </a:rPr>
              <a:t>（配置</a:t>
            </a:r>
            <a:r>
              <a:rPr lang="en-US" altLang="zh-CN" sz="1400" b="1" kern="0" dirty="0">
                <a:sym typeface="思源黑体旧字形 ExtraLight" panose="020B0200000000000000" pitchFamily="34" charset="-128"/>
              </a:rPr>
              <a:t>STM32</a:t>
            </a:r>
            <a:r>
              <a:rPr lang="zh-CN" altLang="en-US" sz="1400" b="1" kern="0" dirty="0">
                <a:sym typeface="思源黑体旧字形 ExtraLight" panose="020B0200000000000000" pitchFamily="34" charset="-128"/>
              </a:rPr>
              <a:t>代码的工具）配套使用的，它把底层硬件相关的内容封装起来并及进行抽象，通过图形化的操作方式自动生成相关外设的驱动代码，简单易用</a:t>
            </a:r>
          </a:p>
        </p:txBody>
      </p:sp>
      <p:sp>
        <p:nvSpPr>
          <p:cNvPr id="17" name="TextBox 32"/>
          <p:cNvSpPr txBox="1"/>
          <p:nvPr/>
        </p:nvSpPr>
        <p:spPr>
          <a:xfrm>
            <a:off x="2896857" y="3504587"/>
            <a:ext cx="1768433" cy="350545"/>
          </a:xfrm>
          <a:prstGeom prst="rect">
            <a:avLst/>
          </a:prstGeom>
          <a:noFill/>
        </p:spPr>
        <p:txBody>
          <a:bodyPr wrap="none" tIns="0" bIns="0" rtlCol="0" anchor="t">
            <a:spAutoFit/>
          </a:bodyPr>
          <a:lstStyle/>
          <a:p>
            <a:pPr>
              <a:lnSpc>
                <a:spcPct val="150000"/>
              </a:lnSpc>
            </a:pPr>
            <a:r>
              <a:rPr lang="en-GB" altLang="zh-CN" b="1" dirty="0" smtClean="0">
                <a:solidFill>
                  <a:schemeClr val="accent6">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HAL</a:t>
            </a:r>
            <a:r>
              <a:rPr lang="zh-CN" altLang="en-US" b="1" dirty="0">
                <a:solidFill>
                  <a:schemeClr val="accent6">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库开发方式</a:t>
            </a:r>
          </a:p>
        </p:txBody>
      </p:sp>
      <p:cxnSp>
        <p:nvCxnSpPr>
          <p:cNvPr id="18" name="直接箭头连接符 17"/>
          <p:cNvCxnSpPr/>
          <p:nvPr/>
        </p:nvCxnSpPr>
        <p:spPr>
          <a:xfrm flipV="1">
            <a:off x="2029636" y="2190418"/>
            <a:ext cx="5926740" cy="1"/>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cxnSp>
        <p:nvCxnSpPr>
          <p:cNvPr id="19" name="直接箭头连接符 18"/>
          <p:cNvCxnSpPr>
            <a:stCxn id="7" idx="1"/>
          </p:cNvCxnSpPr>
          <p:nvPr/>
        </p:nvCxnSpPr>
        <p:spPr>
          <a:xfrm>
            <a:off x="2047733" y="3437261"/>
            <a:ext cx="5908643" cy="0"/>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cxnSp>
        <p:nvCxnSpPr>
          <p:cNvPr id="20" name="直接箭头连接符 19"/>
          <p:cNvCxnSpPr>
            <a:stCxn id="8" idx="1"/>
          </p:cNvCxnSpPr>
          <p:nvPr/>
        </p:nvCxnSpPr>
        <p:spPr>
          <a:xfrm>
            <a:off x="2047733" y="4686046"/>
            <a:ext cx="5834479" cy="0"/>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spTree>
    <p:extLst>
      <p:ext uri="{BB962C8B-B14F-4D97-AF65-F5344CB8AC3E}">
        <p14:creationId xmlns:p14="http://schemas.microsoft.com/office/powerpoint/2010/main" val="23745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 presetClass="entr" presetSubtype="2" decel="10000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1000" fill="hold"/>
                                        <p:tgtEl>
                                          <p:spTgt spid="15"/>
                                        </p:tgtEl>
                                        <p:attrNameLst>
                                          <p:attrName>ppt_x</p:attrName>
                                        </p:attrNameLst>
                                      </p:cBhvr>
                                      <p:tavLst>
                                        <p:tav tm="0">
                                          <p:val>
                                            <p:strVal val="1+#ppt_w/2"/>
                                          </p:val>
                                        </p:tav>
                                        <p:tav tm="100000">
                                          <p:val>
                                            <p:strVal val="#ppt_x"/>
                                          </p:val>
                                        </p:tav>
                                      </p:tavLst>
                                    </p:anim>
                                    <p:anim calcmode="lin" valueType="num">
                                      <p:cBhvr additive="base">
                                        <p:cTn id="27" dur="10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2" presetClass="entr" presetSubtype="2" decel="10000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000" fill="hold"/>
                                        <p:tgtEl>
                                          <p:spTgt spid="17"/>
                                        </p:tgtEl>
                                        <p:attrNameLst>
                                          <p:attrName>ppt_x</p:attrName>
                                        </p:attrNameLst>
                                      </p:cBhvr>
                                      <p:tavLst>
                                        <p:tav tm="0">
                                          <p:val>
                                            <p:strVal val="1+#ppt_w/2"/>
                                          </p:val>
                                        </p:tav>
                                        <p:tav tm="100000">
                                          <p:val>
                                            <p:strVal val="#ppt_x"/>
                                          </p:val>
                                        </p:tav>
                                      </p:tavLst>
                                    </p:anim>
                                    <p:anim calcmode="lin" valueType="num">
                                      <p:cBhvr additive="base">
                                        <p:cTn id="37"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3.2.1 </a:t>
            </a:r>
            <a:r>
              <a:rPr lang="zh-CN" altLang="en-US" sz="2400" b="1" dirty="0">
                <a:solidFill>
                  <a:schemeClr val="bg1"/>
                </a:solidFill>
              </a:rPr>
              <a:t>寄存器开发模式</a:t>
            </a:r>
            <a:endParaRPr lang="zh-CN" altLang="zh-CN" sz="2400" b="1" dirty="0">
              <a:solidFill>
                <a:schemeClr val="bg1"/>
              </a:solidFill>
            </a:endParaRPr>
          </a:p>
        </p:txBody>
      </p:sp>
      <p:sp>
        <p:nvSpPr>
          <p:cNvPr id="2" name="矩形 1"/>
          <p:cNvSpPr/>
          <p:nvPr/>
        </p:nvSpPr>
        <p:spPr>
          <a:xfrm>
            <a:off x="5868144" y="591531"/>
            <a:ext cx="3096344" cy="2169825"/>
          </a:xfrm>
          <a:prstGeom prst="rect">
            <a:avLst/>
          </a:prstGeom>
          <a:solidFill>
            <a:schemeClr val="accent5">
              <a:lumMod val="40000"/>
              <a:lumOff val="60000"/>
            </a:schemeClr>
          </a:solidFill>
        </p:spPr>
        <p:txBody>
          <a:bodyPr wrap="square">
            <a:spAutoFit/>
          </a:bodyPr>
          <a:lstStyle/>
          <a:p>
            <a:pPr>
              <a:lnSpc>
                <a:spcPct val="125000"/>
              </a:lnSpc>
            </a:pPr>
            <a:r>
              <a:rPr lang="zh-CN" altLang="en-US" b="1" dirty="0" smtClean="0"/>
              <a:t>     根据</a:t>
            </a:r>
            <a:r>
              <a:rPr lang="en-US" altLang="zh-CN" b="1" dirty="0"/>
              <a:t>STM32</a:t>
            </a:r>
            <a:r>
              <a:rPr lang="zh-CN" altLang="en-US" b="1" dirty="0"/>
              <a:t>定义好的寄存器，查阅官方用户手册对组成寄存器各</a:t>
            </a:r>
            <a:r>
              <a:rPr lang="en-US" altLang="zh-CN" b="1" dirty="0"/>
              <a:t>bit</a:t>
            </a:r>
            <a:r>
              <a:rPr lang="zh-CN" altLang="en-US" b="1" dirty="0"/>
              <a:t>位的操作说明，配置相应寄存器的各</a:t>
            </a:r>
            <a:r>
              <a:rPr lang="en-US" altLang="zh-CN" b="1" dirty="0"/>
              <a:t>bit</a:t>
            </a:r>
            <a:r>
              <a:rPr lang="zh-CN" altLang="en-US" b="1" dirty="0"/>
              <a:t>位，从而直接进行寄存器编程，完成相应功能</a:t>
            </a:r>
            <a:r>
              <a:rPr lang="zh-CN" altLang="en-US" b="1" dirty="0" smtClean="0"/>
              <a:t>。</a:t>
            </a:r>
            <a:endParaRPr lang="zh-CN" altLang="en-US" b="1" dirty="0"/>
          </a:p>
        </p:txBody>
      </p:sp>
      <p:pic>
        <p:nvPicPr>
          <p:cNvPr id="9" name="图片 8" descr="C:\Users\Administrator\Desktop\Snipaste_2019-03-07_09-21-54.png"/>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82002"/>
            <a:ext cx="5238900" cy="3456384"/>
          </a:xfrm>
          <a:prstGeom prst="rect">
            <a:avLst/>
          </a:prstGeom>
          <a:noFill/>
          <a:ln>
            <a:noFill/>
          </a:ln>
        </p:spPr>
      </p:pic>
      <p:sp>
        <p:nvSpPr>
          <p:cNvPr id="3" name="矩形 2"/>
          <p:cNvSpPr/>
          <p:nvPr/>
        </p:nvSpPr>
        <p:spPr>
          <a:xfrm>
            <a:off x="5940152" y="3003798"/>
            <a:ext cx="2880320" cy="646331"/>
          </a:xfrm>
          <a:prstGeom prst="rect">
            <a:avLst/>
          </a:prstGeom>
        </p:spPr>
        <p:txBody>
          <a:bodyPr wrap="square">
            <a:spAutoFit/>
          </a:bodyPr>
          <a:lstStyle/>
          <a:p>
            <a:pPr lvl="0"/>
            <a:r>
              <a:rPr lang="zh-CN" altLang="en-US" b="1" dirty="0" smtClean="0">
                <a:solidFill>
                  <a:prstClr val="black"/>
                </a:solidFill>
              </a:rPr>
              <a:t>如</a:t>
            </a:r>
            <a:r>
              <a:rPr lang="zh-CN" altLang="en-US" b="1" dirty="0">
                <a:solidFill>
                  <a:prstClr val="black"/>
                </a:solidFill>
              </a:rPr>
              <a:t>：</a:t>
            </a:r>
          </a:p>
          <a:p>
            <a:pPr lvl="0"/>
            <a:r>
              <a:rPr lang="zh-CN" altLang="en-US" b="1" dirty="0">
                <a:solidFill>
                  <a:prstClr val="black"/>
                </a:solidFill>
              </a:rPr>
              <a:t>    </a:t>
            </a:r>
            <a:r>
              <a:rPr lang="en-US" altLang="zh-CN" b="1" dirty="0">
                <a:solidFill>
                  <a:schemeClr val="accent5">
                    <a:lumMod val="75000"/>
                  </a:schemeClr>
                </a:solidFill>
              </a:rPr>
              <a:t>GPIOB-&gt;BSRR=0x0001</a:t>
            </a:r>
            <a:r>
              <a:rPr lang="zh-CN" altLang="en-US" b="1" dirty="0" smtClean="0">
                <a:solidFill>
                  <a:schemeClr val="accent5">
                    <a:lumMod val="75000"/>
                  </a:schemeClr>
                </a:solidFill>
              </a:rPr>
              <a:t>；</a:t>
            </a:r>
            <a:endParaRPr lang="zh-CN" altLang="en-US" b="1" dirty="0">
              <a:solidFill>
                <a:schemeClr val="accent5">
                  <a:lumMod val="75000"/>
                </a:schemeClr>
              </a:solidFill>
            </a:endParaRPr>
          </a:p>
        </p:txBody>
      </p:sp>
      <p:sp>
        <p:nvSpPr>
          <p:cNvPr id="10" name="矩形 9"/>
          <p:cNvSpPr/>
          <p:nvPr/>
        </p:nvSpPr>
        <p:spPr>
          <a:xfrm>
            <a:off x="5940152" y="3892054"/>
            <a:ext cx="2808312" cy="646331"/>
          </a:xfrm>
          <a:prstGeom prst="rect">
            <a:avLst/>
          </a:prstGeom>
          <a:solidFill>
            <a:schemeClr val="accent6">
              <a:lumMod val="40000"/>
              <a:lumOff val="60000"/>
            </a:schemeClr>
          </a:solidFill>
        </p:spPr>
        <p:txBody>
          <a:bodyPr wrap="square">
            <a:spAutoFit/>
          </a:bodyPr>
          <a:lstStyle/>
          <a:p>
            <a:pPr lvl="0"/>
            <a:r>
              <a:rPr lang="en-US" altLang="zh-CN" b="1" dirty="0" smtClean="0">
                <a:solidFill>
                  <a:prstClr val="black"/>
                </a:solidFill>
              </a:rPr>
              <a:t>BSRR</a:t>
            </a:r>
            <a:r>
              <a:rPr lang="zh-CN" altLang="en-US" b="1" dirty="0">
                <a:solidFill>
                  <a:prstClr val="black"/>
                </a:solidFill>
              </a:rPr>
              <a:t>为</a:t>
            </a:r>
            <a:r>
              <a:rPr lang="en-US" altLang="zh-CN" b="1" dirty="0">
                <a:solidFill>
                  <a:prstClr val="black"/>
                </a:solidFill>
              </a:rPr>
              <a:t>GPIOB</a:t>
            </a:r>
            <a:r>
              <a:rPr lang="zh-CN" altLang="en-US" b="1" dirty="0">
                <a:solidFill>
                  <a:prstClr val="black"/>
                </a:solidFill>
              </a:rPr>
              <a:t>（端口</a:t>
            </a:r>
            <a:r>
              <a:rPr lang="en-US" altLang="zh-CN" b="1" dirty="0">
                <a:solidFill>
                  <a:prstClr val="black"/>
                </a:solidFill>
              </a:rPr>
              <a:t>B</a:t>
            </a:r>
            <a:r>
              <a:rPr lang="zh-CN" altLang="en-US" b="1" dirty="0">
                <a:solidFill>
                  <a:prstClr val="black"/>
                </a:solidFill>
              </a:rPr>
              <a:t>）的位设置</a:t>
            </a:r>
            <a:r>
              <a:rPr lang="en-US" altLang="zh-CN" b="1" dirty="0">
                <a:solidFill>
                  <a:prstClr val="black"/>
                </a:solidFill>
              </a:rPr>
              <a:t>/</a:t>
            </a:r>
            <a:r>
              <a:rPr lang="zh-CN" altLang="en-US" b="1" dirty="0">
                <a:solidFill>
                  <a:prstClr val="black"/>
                </a:solidFill>
              </a:rPr>
              <a:t>清除寄存器</a:t>
            </a:r>
          </a:p>
        </p:txBody>
      </p:sp>
      <p:sp>
        <p:nvSpPr>
          <p:cNvPr id="11" name="右箭头 10"/>
          <p:cNvSpPr/>
          <p:nvPr/>
        </p:nvSpPr>
        <p:spPr>
          <a:xfrm rot="10800000">
            <a:off x="5562428" y="4011910"/>
            <a:ext cx="305716" cy="288032"/>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600" b="1" dirty="0" smtClean="0">
              <a:solidFill>
                <a:schemeClr val="accent6">
                  <a:lumMod val="20000"/>
                  <a:lumOff val="80000"/>
                </a:schemeClr>
              </a:solidFill>
            </a:endParaRPr>
          </a:p>
        </p:txBody>
      </p:sp>
      <p:sp>
        <p:nvSpPr>
          <p:cNvPr id="12" name="矩形 11"/>
          <p:cNvSpPr/>
          <p:nvPr/>
        </p:nvSpPr>
        <p:spPr>
          <a:xfrm>
            <a:off x="1115616" y="4299942"/>
            <a:ext cx="2058805" cy="2384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3023692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3.2.1 </a:t>
            </a:r>
            <a:r>
              <a:rPr lang="zh-CN" altLang="en-US" sz="2400" b="1" dirty="0">
                <a:solidFill>
                  <a:schemeClr val="bg1"/>
                </a:solidFill>
              </a:rPr>
              <a:t>寄存器开发模式</a:t>
            </a:r>
            <a:endParaRPr lang="zh-CN" altLang="zh-CN" sz="2400" b="1" dirty="0">
              <a:solidFill>
                <a:schemeClr val="bg1"/>
              </a:solidFill>
            </a:endParaRPr>
          </a:p>
        </p:txBody>
      </p:sp>
      <p:pic>
        <p:nvPicPr>
          <p:cNvPr id="12" name="图片 11" descr="C:\Users\Administrator\Desktop\Snipaste_2019-03-07_09-29-23.png"/>
          <p:cNvPicPr/>
          <p:nvPr/>
        </p:nvPicPr>
        <p:blipFill>
          <a:blip r:embed="rId2">
            <a:extLst>
              <a:ext uri="{28A0092B-C50C-407E-A947-70E740481C1C}">
                <a14:useLocalDpi xmlns:a14="http://schemas.microsoft.com/office/drawing/2010/main" val="0"/>
              </a:ext>
            </a:extLst>
          </a:blip>
          <a:srcRect/>
          <a:stretch>
            <a:fillRect/>
          </a:stretch>
        </p:blipFill>
        <p:spPr bwMode="auto">
          <a:xfrm>
            <a:off x="420231" y="1059582"/>
            <a:ext cx="6768752" cy="3291830"/>
          </a:xfrm>
          <a:prstGeom prst="rect">
            <a:avLst/>
          </a:prstGeom>
          <a:noFill/>
          <a:ln>
            <a:noFill/>
          </a:ln>
        </p:spPr>
      </p:pic>
      <p:sp>
        <p:nvSpPr>
          <p:cNvPr id="6" name="矩形 5"/>
          <p:cNvSpPr/>
          <p:nvPr/>
        </p:nvSpPr>
        <p:spPr>
          <a:xfrm>
            <a:off x="5724128" y="339503"/>
            <a:ext cx="3096344" cy="1447191"/>
          </a:xfrm>
          <a:prstGeom prst="rect">
            <a:avLst/>
          </a:prstGeom>
          <a:solidFill>
            <a:schemeClr val="accent3">
              <a:lumMod val="40000"/>
              <a:lumOff val="60000"/>
            </a:schemeClr>
          </a:solidFill>
        </p:spPr>
        <p:txBody>
          <a:bodyPr wrap="square">
            <a:spAutoFit/>
          </a:bodyPr>
          <a:lstStyle/>
          <a:p>
            <a:pPr>
              <a:lnSpc>
                <a:spcPct val="125000"/>
              </a:lnSpc>
            </a:pPr>
            <a:r>
              <a:rPr lang="zh-CN" altLang="en-US" b="1" dirty="0" smtClean="0"/>
              <a:t>将</a:t>
            </a:r>
            <a:r>
              <a:rPr lang="en-US" altLang="zh-CN" b="1" dirty="0"/>
              <a:t>GPIOB</a:t>
            </a:r>
            <a:r>
              <a:rPr lang="zh-CN" altLang="en-US" b="1" dirty="0"/>
              <a:t>端口的</a:t>
            </a:r>
            <a:r>
              <a:rPr lang="en-US" altLang="zh-CN" b="1" dirty="0"/>
              <a:t>BS0</a:t>
            </a:r>
            <a:r>
              <a:rPr lang="zh-CN" altLang="en-US" b="1" dirty="0"/>
              <a:t>设置为“</a:t>
            </a:r>
            <a:r>
              <a:rPr lang="en-US" altLang="zh-CN" b="1" dirty="0"/>
              <a:t>1”</a:t>
            </a:r>
            <a:r>
              <a:rPr lang="zh-CN" altLang="en-US" b="1" dirty="0" smtClean="0"/>
              <a:t>，设置</a:t>
            </a:r>
            <a:r>
              <a:rPr lang="en-US" altLang="zh-CN" b="1" dirty="0"/>
              <a:t>BS0</a:t>
            </a:r>
            <a:r>
              <a:rPr lang="zh-CN" altLang="en-US" b="1" dirty="0"/>
              <a:t>为“</a:t>
            </a:r>
            <a:r>
              <a:rPr lang="en-US" altLang="zh-CN" b="1" dirty="0"/>
              <a:t>1”</a:t>
            </a:r>
            <a:r>
              <a:rPr lang="zh-CN" altLang="en-US" b="1" dirty="0"/>
              <a:t>，即设置对应的</a:t>
            </a:r>
            <a:r>
              <a:rPr lang="en-US" altLang="zh-CN" b="1" dirty="0"/>
              <a:t>ODR0</a:t>
            </a:r>
            <a:r>
              <a:rPr lang="zh-CN" altLang="en-US" b="1" dirty="0"/>
              <a:t>为“</a:t>
            </a:r>
            <a:r>
              <a:rPr lang="en-US" altLang="zh-CN" b="1" dirty="0"/>
              <a:t>1”</a:t>
            </a:r>
            <a:r>
              <a:rPr lang="zh-CN" altLang="en-US" b="1" dirty="0"/>
              <a:t>，即</a:t>
            </a:r>
            <a:r>
              <a:rPr lang="en-US" altLang="zh-CN" b="1" dirty="0"/>
              <a:t>0x0001</a:t>
            </a:r>
            <a:r>
              <a:rPr lang="zh-CN" altLang="en-US" b="1" dirty="0"/>
              <a:t>对应</a:t>
            </a:r>
            <a:r>
              <a:rPr lang="en-US" altLang="zh-CN" b="1" dirty="0"/>
              <a:t>PB0</a:t>
            </a:r>
            <a:r>
              <a:rPr lang="zh-CN" altLang="en-US" b="1" dirty="0"/>
              <a:t>引脚</a:t>
            </a:r>
            <a:r>
              <a:rPr lang="zh-CN" altLang="en-US" b="1" dirty="0" smtClean="0"/>
              <a:t>。</a:t>
            </a:r>
            <a:endParaRPr lang="zh-CN" altLang="en-US" b="1" dirty="0"/>
          </a:p>
        </p:txBody>
      </p:sp>
      <p:sp>
        <p:nvSpPr>
          <p:cNvPr id="7" name="矩形 6"/>
          <p:cNvSpPr/>
          <p:nvPr/>
        </p:nvSpPr>
        <p:spPr>
          <a:xfrm>
            <a:off x="395536" y="4506782"/>
            <a:ext cx="8280920" cy="369332"/>
          </a:xfrm>
          <a:prstGeom prst="rect">
            <a:avLst/>
          </a:prstGeom>
          <a:solidFill>
            <a:schemeClr val="accent6">
              <a:lumMod val="60000"/>
              <a:lumOff val="40000"/>
            </a:schemeClr>
          </a:solidFill>
        </p:spPr>
        <p:txBody>
          <a:bodyPr wrap="square">
            <a:spAutoFit/>
          </a:bodyPr>
          <a:lstStyle/>
          <a:p>
            <a:pPr algn="ctr"/>
            <a:r>
              <a:rPr lang="zh-CN" altLang="en-US" b="1" dirty="0"/>
              <a:t>需要深入学习和掌握某个具体芯片，对开发人员的要求较高，学习过程较长</a:t>
            </a:r>
          </a:p>
        </p:txBody>
      </p:sp>
    </p:spTree>
    <p:extLst>
      <p:ext uri="{BB962C8B-B14F-4D97-AF65-F5344CB8AC3E}">
        <p14:creationId xmlns:p14="http://schemas.microsoft.com/office/powerpoint/2010/main" val="3503575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92392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667992" cy="461665"/>
          </a:xfrm>
          <a:prstGeom prst="rect">
            <a:avLst/>
          </a:prstGeom>
        </p:spPr>
        <p:txBody>
          <a:bodyPr wrap="none">
            <a:spAutoFit/>
          </a:bodyPr>
          <a:lstStyle/>
          <a:p>
            <a:r>
              <a:rPr lang="en-US" altLang="zh-CN" sz="2400" b="1" dirty="0">
                <a:solidFill>
                  <a:schemeClr val="bg1"/>
                </a:solidFill>
              </a:rPr>
              <a:t>3.2.2 </a:t>
            </a:r>
            <a:r>
              <a:rPr lang="zh-CN" altLang="en-US" sz="2400" b="1" dirty="0">
                <a:solidFill>
                  <a:schemeClr val="bg1"/>
                </a:solidFill>
              </a:rPr>
              <a:t>标准外设库开发模式</a:t>
            </a:r>
            <a:endParaRPr lang="zh-CN" altLang="zh-CN" sz="2400" b="1" dirty="0">
              <a:solidFill>
                <a:schemeClr val="bg1"/>
              </a:solidFill>
            </a:endParaRPr>
          </a:p>
        </p:txBody>
      </p:sp>
      <p:sp>
        <p:nvSpPr>
          <p:cNvPr id="3" name="矩形 2"/>
          <p:cNvSpPr/>
          <p:nvPr/>
        </p:nvSpPr>
        <p:spPr>
          <a:xfrm>
            <a:off x="1907704" y="1059581"/>
            <a:ext cx="3096344" cy="12464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lnSpc>
                <a:spcPct val="125000"/>
              </a:lnSpc>
            </a:pPr>
            <a:r>
              <a:rPr lang="en-US" altLang="zh-CN" sz="2000" b="1" dirty="0"/>
              <a:t>STM32</a:t>
            </a:r>
            <a:r>
              <a:rPr lang="zh-CN" altLang="en-US" sz="2000" b="1" dirty="0"/>
              <a:t>标准外设库</a:t>
            </a:r>
            <a:endParaRPr lang="en-US" altLang="zh-CN" sz="2000" b="1" dirty="0"/>
          </a:p>
          <a:p>
            <a:pPr algn="ctr">
              <a:lnSpc>
                <a:spcPct val="125000"/>
              </a:lnSpc>
            </a:pPr>
            <a:r>
              <a:rPr lang="en-US" altLang="zh-CN" sz="2000" b="1" dirty="0"/>
              <a:t>(</a:t>
            </a:r>
            <a:r>
              <a:rPr lang="zh-CN" altLang="en-US" sz="2000" b="1" dirty="0"/>
              <a:t>固件函数库</a:t>
            </a:r>
            <a:r>
              <a:rPr lang="en-US" altLang="zh-CN" sz="2000" b="1" dirty="0"/>
              <a:t>)</a:t>
            </a:r>
          </a:p>
          <a:p>
            <a:pPr algn="ctr">
              <a:lnSpc>
                <a:spcPct val="125000"/>
              </a:lnSpc>
            </a:pPr>
            <a:r>
              <a:rPr lang="zh-CN" altLang="en-US" sz="2000" b="1" dirty="0"/>
              <a:t>简称固件库、标准</a:t>
            </a:r>
            <a:r>
              <a:rPr lang="zh-CN" altLang="en-US" sz="2000" b="1" dirty="0" smtClean="0"/>
              <a:t>库</a:t>
            </a:r>
            <a:endParaRPr lang="zh-CN" altLang="en-US" sz="2000" b="1" dirty="0"/>
          </a:p>
        </p:txBody>
      </p:sp>
      <p:sp>
        <p:nvSpPr>
          <p:cNvPr id="10" name="矩形 9"/>
          <p:cNvSpPr/>
          <p:nvPr/>
        </p:nvSpPr>
        <p:spPr>
          <a:xfrm>
            <a:off x="1102286" y="3271322"/>
            <a:ext cx="697627" cy="40011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sz="2000" b="1" dirty="0">
                <a:solidFill>
                  <a:prstClr val="black"/>
                </a:solidFill>
              </a:rPr>
              <a:t>程序</a:t>
            </a:r>
            <a:endParaRPr lang="zh-CN" altLang="en-US" sz="2000" b="1" dirty="0"/>
          </a:p>
        </p:txBody>
      </p:sp>
      <p:sp>
        <p:nvSpPr>
          <p:cNvPr id="11" name="矩形 10"/>
          <p:cNvSpPr/>
          <p:nvPr/>
        </p:nvSpPr>
        <p:spPr>
          <a:xfrm>
            <a:off x="2086785" y="3279409"/>
            <a:ext cx="1210588" cy="40011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sz="2000" b="1" dirty="0">
                <a:solidFill>
                  <a:prstClr val="black"/>
                </a:solidFill>
              </a:rPr>
              <a:t>数据结构</a:t>
            </a:r>
            <a:endParaRPr lang="zh-CN" altLang="en-US" sz="2000" b="1" dirty="0"/>
          </a:p>
        </p:txBody>
      </p:sp>
      <p:sp>
        <p:nvSpPr>
          <p:cNvPr id="13" name="矩形 12"/>
          <p:cNvSpPr/>
          <p:nvPr/>
        </p:nvSpPr>
        <p:spPr>
          <a:xfrm>
            <a:off x="3501932" y="3279409"/>
            <a:ext cx="637957"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2000" b="1" dirty="0">
                <a:solidFill>
                  <a:prstClr val="black"/>
                </a:solidFill>
              </a:rPr>
              <a:t>宏</a:t>
            </a:r>
            <a:endParaRPr lang="zh-CN" altLang="en-US" sz="2000" b="1" dirty="0"/>
          </a:p>
        </p:txBody>
      </p:sp>
      <p:sp>
        <p:nvSpPr>
          <p:cNvPr id="14" name="矩形 13"/>
          <p:cNvSpPr/>
          <p:nvPr/>
        </p:nvSpPr>
        <p:spPr>
          <a:xfrm>
            <a:off x="755576" y="4077207"/>
            <a:ext cx="3647777" cy="400110"/>
          </a:xfrm>
          <a:prstGeom prst="rect">
            <a:avLst/>
          </a:prstGeom>
          <a:solidFill>
            <a:schemeClr val="accent5">
              <a:lumMod val="40000"/>
              <a:lumOff val="60000"/>
            </a:schemeClr>
          </a:solidFill>
        </p:spPr>
        <p:txBody>
          <a:bodyPr wrap="square">
            <a:spAutoFit/>
          </a:bodyPr>
          <a:lstStyle/>
          <a:p>
            <a:pPr algn="ctr"/>
            <a:r>
              <a:rPr lang="zh-CN" altLang="en-US" sz="2000" b="1" dirty="0">
                <a:solidFill>
                  <a:prstClr val="black"/>
                </a:solidFill>
              </a:rPr>
              <a:t>微控制器所有外设的性能特征</a:t>
            </a:r>
            <a:endParaRPr lang="zh-CN" altLang="en-US" sz="2000" b="1" dirty="0"/>
          </a:p>
        </p:txBody>
      </p:sp>
      <p:sp>
        <p:nvSpPr>
          <p:cNvPr id="15" name="矩形 14"/>
          <p:cNvSpPr/>
          <p:nvPr/>
        </p:nvSpPr>
        <p:spPr>
          <a:xfrm>
            <a:off x="5995012" y="4068641"/>
            <a:ext cx="1097268" cy="369332"/>
          </a:xfrm>
          <a:prstGeom prst="rect">
            <a:avLst/>
          </a:prstGeom>
          <a:solidFill>
            <a:schemeClr val="accent5">
              <a:lumMod val="60000"/>
              <a:lumOff val="40000"/>
            </a:schemeClr>
          </a:solidFill>
        </p:spPr>
        <p:txBody>
          <a:bodyPr wrap="square">
            <a:spAutoFit/>
          </a:bodyPr>
          <a:lstStyle/>
          <a:p>
            <a:pPr algn="ctr"/>
            <a:r>
              <a:rPr lang="zh-CN" altLang="en-US" b="1" dirty="0">
                <a:solidFill>
                  <a:prstClr val="black"/>
                </a:solidFill>
              </a:rPr>
              <a:t>中间</a:t>
            </a:r>
            <a:r>
              <a:rPr lang="en-US" altLang="zh-CN" b="1" dirty="0">
                <a:solidFill>
                  <a:prstClr val="black"/>
                </a:solidFill>
              </a:rPr>
              <a:t>API</a:t>
            </a:r>
            <a:endParaRPr lang="zh-CN" altLang="en-US" b="1" dirty="0"/>
          </a:p>
        </p:txBody>
      </p:sp>
      <p:sp>
        <p:nvSpPr>
          <p:cNvPr id="16" name="矩形 15"/>
          <p:cNvSpPr/>
          <p:nvPr/>
        </p:nvSpPr>
        <p:spPr>
          <a:xfrm>
            <a:off x="4606047" y="3279409"/>
            <a:ext cx="1980029" cy="40011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sz="2000" b="1" dirty="0">
                <a:solidFill>
                  <a:prstClr val="black"/>
                </a:solidFill>
              </a:rPr>
              <a:t>外设的驱动描述</a:t>
            </a:r>
            <a:endParaRPr lang="zh-CN" altLang="en-US" sz="2000" b="1" dirty="0"/>
          </a:p>
        </p:txBody>
      </p:sp>
      <p:sp>
        <p:nvSpPr>
          <p:cNvPr id="17" name="矩形 16"/>
          <p:cNvSpPr/>
          <p:nvPr/>
        </p:nvSpPr>
        <p:spPr>
          <a:xfrm>
            <a:off x="6950723" y="3287665"/>
            <a:ext cx="1210588" cy="40011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sz="2000" b="1" dirty="0">
                <a:solidFill>
                  <a:prstClr val="black"/>
                </a:solidFill>
              </a:rPr>
              <a:t>应用实例</a:t>
            </a:r>
            <a:endParaRPr lang="zh-CN" altLang="en-US" sz="2000" b="1" dirty="0"/>
          </a:p>
        </p:txBody>
      </p:sp>
      <p:sp>
        <p:nvSpPr>
          <p:cNvPr id="18" name="矩形 17"/>
          <p:cNvSpPr/>
          <p:nvPr/>
        </p:nvSpPr>
        <p:spPr>
          <a:xfrm>
            <a:off x="5967419" y="803439"/>
            <a:ext cx="2563746" cy="1631216"/>
          </a:xfrm>
          <a:prstGeom prst="rect">
            <a:avLst/>
          </a:prstGeom>
          <a:ln>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r>
              <a:rPr lang="zh-CN" altLang="en-US" sz="2000" b="1" dirty="0" smtClean="0">
                <a:solidFill>
                  <a:schemeClr val="accent4">
                    <a:lumMod val="75000"/>
                  </a:schemeClr>
                </a:solidFill>
              </a:rPr>
              <a:t>    使用标准外设库，</a:t>
            </a:r>
            <a:r>
              <a:rPr lang="zh-CN" altLang="en-US" sz="2000" b="1" dirty="0">
                <a:solidFill>
                  <a:schemeClr val="accent4">
                    <a:lumMod val="75000"/>
                  </a:schemeClr>
                </a:solidFill>
              </a:rPr>
              <a:t>开发者无需深入掌握底层硬件细节，就可以轻松地应用每一个外设。</a:t>
            </a:r>
          </a:p>
        </p:txBody>
      </p:sp>
      <p:cxnSp>
        <p:nvCxnSpPr>
          <p:cNvPr id="20" name="直接连接符 19"/>
          <p:cNvCxnSpPr>
            <a:stCxn id="3" idx="2"/>
            <a:endCxn id="10" idx="0"/>
          </p:cNvCxnSpPr>
          <p:nvPr/>
        </p:nvCxnSpPr>
        <p:spPr>
          <a:xfrm flipH="1">
            <a:off x="1451100" y="2306076"/>
            <a:ext cx="2004776" cy="965246"/>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3" idx="2"/>
            <a:endCxn id="11" idx="0"/>
          </p:cNvCxnSpPr>
          <p:nvPr/>
        </p:nvCxnSpPr>
        <p:spPr>
          <a:xfrm flipH="1">
            <a:off x="2692079" y="2306076"/>
            <a:ext cx="763797" cy="97333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3" idx="2"/>
            <a:endCxn id="13" idx="0"/>
          </p:cNvCxnSpPr>
          <p:nvPr/>
        </p:nvCxnSpPr>
        <p:spPr>
          <a:xfrm>
            <a:off x="3455876" y="2306076"/>
            <a:ext cx="365035" cy="97333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 idx="2"/>
            <a:endCxn id="16" idx="0"/>
          </p:cNvCxnSpPr>
          <p:nvPr/>
        </p:nvCxnSpPr>
        <p:spPr>
          <a:xfrm>
            <a:off x="3455876" y="2306076"/>
            <a:ext cx="2140186" cy="97333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3" idx="2"/>
            <a:endCxn id="17" idx="0"/>
          </p:cNvCxnSpPr>
          <p:nvPr/>
        </p:nvCxnSpPr>
        <p:spPr>
          <a:xfrm>
            <a:off x="3455876" y="2306076"/>
            <a:ext cx="4100141" cy="981589"/>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左大括号 44"/>
          <p:cNvSpPr/>
          <p:nvPr/>
        </p:nvSpPr>
        <p:spPr>
          <a:xfrm rot="16200000">
            <a:off x="2478016" y="2669012"/>
            <a:ext cx="296722" cy="2389073"/>
          </a:xfrm>
          <a:prstGeom prst="leftBrace">
            <a:avLst>
              <a:gd name="adj1" fmla="val 44353"/>
              <a:gd name="adj2" fmla="val 50000"/>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p:cNvSpPr/>
          <p:nvPr/>
        </p:nvSpPr>
        <p:spPr>
          <a:xfrm rot="16200000">
            <a:off x="6395285" y="2677703"/>
            <a:ext cx="296722" cy="2389073"/>
          </a:xfrm>
          <a:prstGeom prst="leftBrace">
            <a:avLst>
              <a:gd name="adj1" fmla="val 44353"/>
              <a:gd name="adj2" fmla="val 50000"/>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41512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92392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667992" cy="461665"/>
          </a:xfrm>
          <a:prstGeom prst="rect">
            <a:avLst/>
          </a:prstGeom>
        </p:spPr>
        <p:txBody>
          <a:bodyPr wrap="none">
            <a:spAutoFit/>
          </a:bodyPr>
          <a:lstStyle/>
          <a:p>
            <a:r>
              <a:rPr lang="en-US" altLang="zh-CN" sz="2400" b="1" dirty="0">
                <a:solidFill>
                  <a:schemeClr val="bg1"/>
                </a:solidFill>
              </a:rPr>
              <a:t>3.2.2 </a:t>
            </a:r>
            <a:r>
              <a:rPr lang="zh-CN" altLang="en-US" sz="2400" b="1" dirty="0">
                <a:solidFill>
                  <a:schemeClr val="bg1"/>
                </a:solidFill>
              </a:rPr>
              <a:t>标准外设库开发模式</a:t>
            </a:r>
            <a:endParaRPr lang="zh-CN" altLang="zh-CN" sz="2400" b="1" dirty="0">
              <a:solidFill>
                <a:schemeClr val="bg1"/>
              </a:solidFill>
            </a:endParaRPr>
          </a:p>
        </p:txBody>
      </p:sp>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880624637"/>
              </p:ext>
            </p:extLst>
          </p:nvPr>
        </p:nvGraphicFramePr>
        <p:xfrm>
          <a:off x="3424369" y="1042968"/>
          <a:ext cx="5301279" cy="3240360"/>
        </p:xfrm>
        <a:graphic>
          <a:graphicData uri="http://schemas.openxmlformats.org/presentationml/2006/ole">
            <mc:AlternateContent xmlns:mc="http://schemas.openxmlformats.org/markup-compatibility/2006">
              <mc:Choice xmlns:v="urn:schemas-microsoft-com:vml" Requires="v">
                <p:oleObj spid="_x0000_s51299" name="Visio" r:id="rId3" imgW="4060929" imgH="2488825" progId="Visio.Drawing.11">
                  <p:embed/>
                </p:oleObj>
              </mc:Choice>
              <mc:Fallback>
                <p:oleObj name="Visio" r:id="rId3" imgW="4060929" imgH="2488825" progId="Visio.Drawing.11">
                  <p:embed/>
                  <p:pic>
                    <p:nvPicPr>
                      <p:cNvPr id="0" name="Object 3"/>
                      <p:cNvPicPr>
                        <a:picLocks noChangeAspect="1" noChangeArrowheads="1"/>
                      </p:cNvPicPr>
                      <p:nvPr/>
                    </p:nvPicPr>
                    <p:blipFill>
                      <a:blip r:embed="rId4"/>
                      <a:srcRect/>
                      <a:stretch>
                        <a:fillRect/>
                      </a:stretch>
                    </p:blipFill>
                    <p:spPr bwMode="auto">
                      <a:xfrm>
                        <a:off x="3424369" y="1042968"/>
                        <a:ext cx="5301279" cy="3240360"/>
                      </a:xfrm>
                      <a:prstGeom prst="rect">
                        <a:avLst/>
                      </a:prstGeom>
                      <a:noFill/>
                    </p:spPr>
                  </p:pic>
                </p:oleObj>
              </mc:Fallback>
            </mc:AlternateContent>
          </a:graphicData>
        </a:graphic>
      </p:graphicFrame>
      <p:sp>
        <p:nvSpPr>
          <p:cNvPr id="7" name="矩形 6"/>
          <p:cNvSpPr/>
          <p:nvPr/>
        </p:nvSpPr>
        <p:spPr>
          <a:xfrm>
            <a:off x="5148064" y="495482"/>
            <a:ext cx="2646878" cy="369332"/>
          </a:xfrm>
          <a:prstGeom prst="rect">
            <a:avLst/>
          </a:prstGeom>
        </p:spPr>
        <p:txBody>
          <a:bodyPr wrap="none">
            <a:spAutoFit/>
          </a:bodyPr>
          <a:lstStyle/>
          <a:p>
            <a:r>
              <a:rPr lang="en-US" altLang="zh-CN" b="1" dirty="0"/>
              <a:t>CMSIS</a:t>
            </a:r>
            <a:r>
              <a:rPr lang="zh-CN" altLang="zh-CN" b="1" dirty="0"/>
              <a:t>标准的软件架构图</a:t>
            </a:r>
            <a:endParaRPr lang="zh-CN" altLang="en-US" b="1" dirty="0"/>
          </a:p>
        </p:txBody>
      </p:sp>
      <p:sp>
        <p:nvSpPr>
          <p:cNvPr id="8" name="矩形 7"/>
          <p:cNvSpPr/>
          <p:nvPr/>
        </p:nvSpPr>
        <p:spPr>
          <a:xfrm>
            <a:off x="251520" y="1010761"/>
            <a:ext cx="3168352" cy="3554819"/>
          </a:xfrm>
          <a:prstGeom prst="rect">
            <a:avLst/>
          </a:prstGeom>
        </p:spPr>
        <p:txBody>
          <a:bodyPr wrap="square">
            <a:spAutoFit/>
          </a:bodyPr>
          <a:lstStyle/>
          <a:p>
            <a:pPr>
              <a:lnSpc>
                <a:spcPct val="125000"/>
              </a:lnSpc>
            </a:pPr>
            <a:r>
              <a:rPr lang="zh-CN" altLang="en-US" b="1" dirty="0" smtClean="0"/>
              <a:t>     为了</a:t>
            </a:r>
            <a:r>
              <a:rPr lang="zh-CN" altLang="en-US" b="1" dirty="0"/>
              <a:t>解决不同芯片厂商生产的基于</a:t>
            </a:r>
            <a:r>
              <a:rPr lang="en-US" altLang="zh-CN" b="1" dirty="0"/>
              <a:t>Cortex</a:t>
            </a:r>
            <a:r>
              <a:rPr lang="zh-CN" altLang="en-US" b="1" dirty="0"/>
              <a:t>内核的微处理器在软件上的兼容问题，</a:t>
            </a:r>
            <a:r>
              <a:rPr lang="en-US" altLang="zh-CN" b="1" dirty="0"/>
              <a:t>ARM</a:t>
            </a:r>
            <a:r>
              <a:rPr lang="zh-CN" altLang="en-US" b="1" dirty="0"/>
              <a:t>公司与众多芯片和软件厂商共同制定了</a:t>
            </a:r>
            <a:r>
              <a:rPr lang="en-US" altLang="zh-CN" b="1" dirty="0">
                <a:solidFill>
                  <a:srgbClr val="C15653"/>
                </a:solidFill>
              </a:rPr>
              <a:t>CMSIS</a:t>
            </a:r>
            <a:r>
              <a:rPr lang="zh-CN" altLang="en-US" b="1" dirty="0" smtClean="0">
                <a:solidFill>
                  <a:srgbClr val="C15653"/>
                </a:solidFill>
              </a:rPr>
              <a:t>标准</a:t>
            </a:r>
            <a:r>
              <a:rPr lang="zh-CN" altLang="en-US" b="1" dirty="0"/>
              <a:t>（</a:t>
            </a:r>
            <a:r>
              <a:rPr lang="en-US" altLang="zh-CN" b="1" dirty="0"/>
              <a:t>Cortex Microcontroller Software Interface Standard</a:t>
            </a:r>
            <a:r>
              <a:rPr lang="zh-CN" altLang="en-US" b="1" dirty="0"/>
              <a:t>，</a:t>
            </a:r>
            <a:r>
              <a:rPr lang="en-US" altLang="zh-CN" b="1" dirty="0"/>
              <a:t>Cortex</a:t>
            </a:r>
            <a:r>
              <a:rPr lang="zh-CN" altLang="en-US" b="1" dirty="0"/>
              <a:t>微控制器软件接口标准</a:t>
            </a:r>
            <a:r>
              <a:rPr lang="zh-CN" altLang="en-US" b="1" dirty="0" smtClean="0"/>
              <a:t>），</a:t>
            </a:r>
            <a:r>
              <a:rPr lang="zh-CN" altLang="en-US" b="1" dirty="0"/>
              <a:t>意在将所有</a:t>
            </a:r>
            <a:r>
              <a:rPr lang="en-US" altLang="zh-CN" b="1" dirty="0"/>
              <a:t>Cortex</a:t>
            </a:r>
            <a:r>
              <a:rPr lang="zh-CN" altLang="en-US" b="1" dirty="0"/>
              <a:t>芯片厂商产品的软件接口</a:t>
            </a:r>
            <a:r>
              <a:rPr lang="zh-CN" altLang="en-US" b="1" dirty="0" smtClean="0"/>
              <a:t>标准化。</a:t>
            </a:r>
            <a:endParaRPr lang="zh-CN" altLang="en-US" b="1" dirty="0"/>
          </a:p>
        </p:txBody>
      </p:sp>
      <p:sp>
        <p:nvSpPr>
          <p:cNvPr id="9" name="矩形 8"/>
          <p:cNvSpPr/>
          <p:nvPr/>
        </p:nvSpPr>
        <p:spPr>
          <a:xfrm>
            <a:off x="4476764" y="4443958"/>
            <a:ext cx="3960440" cy="369332"/>
          </a:xfrm>
          <a:prstGeom prst="rect">
            <a:avLst/>
          </a:prstGeom>
          <a:solidFill>
            <a:schemeClr val="accent6">
              <a:lumMod val="40000"/>
              <a:lumOff val="60000"/>
            </a:schemeClr>
          </a:solidFill>
        </p:spPr>
        <p:txBody>
          <a:bodyPr wrap="square">
            <a:spAutoFit/>
          </a:bodyPr>
          <a:lstStyle/>
          <a:p>
            <a:pPr algn="ctr"/>
            <a:r>
              <a:rPr lang="zh-CN" altLang="en-US" b="1" dirty="0">
                <a:solidFill>
                  <a:prstClr val="black"/>
                </a:solidFill>
              </a:rPr>
              <a:t>标准外设库的架构遵循</a:t>
            </a:r>
            <a:r>
              <a:rPr lang="en-US" altLang="zh-CN" b="1" dirty="0">
                <a:solidFill>
                  <a:prstClr val="black"/>
                </a:solidFill>
              </a:rPr>
              <a:t>CMSIS</a:t>
            </a:r>
            <a:r>
              <a:rPr lang="zh-CN" altLang="en-US" b="1" dirty="0">
                <a:solidFill>
                  <a:prstClr val="black"/>
                </a:solidFill>
              </a:rPr>
              <a:t>标准</a:t>
            </a:r>
            <a:endParaRPr lang="zh-CN" altLang="en-US" dirty="0"/>
          </a:p>
        </p:txBody>
      </p:sp>
    </p:spTree>
    <p:extLst>
      <p:ext uri="{BB962C8B-B14F-4D97-AF65-F5344CB8AC3E}">
        <p14:creationId xmlns:p14="http://schemas.microsoft.com/office/powerpoint/2010/main" val="393937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13183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2940228" cy="461665"/>
          </a:xfrm>
          <a:prstGeom prst="rect">
            <a:avLst/>
          </a:prstGeom>
        </p:spPr>
        <p:txBody>
          <a:bodyPr wrap="none">
            <a:spAutoFit/>
          </a:bodyPr>
          <a:lstStyle/>
          <a:p>
            <a:r>
              <a:rPr lang="en-US" altLang="zh-CN" sz="2400" b="1" dirty="0">
                <a:solidFill>
                  <a:schemeClr val="bg1"/>
                </a:solidFill>
              </a:rPr>
              <a:t>3.2.3 HAL</a:t>
            </a:r>
            <a:r>
              <a:rPr lang="zh-CN" altLang="en-US" sz="2400" b="1" dirty="0">
                <a:solidFill>
                  <a:schemeClr val="bg1"/>
                </a:solidFill>
              </a:rPr>
              <a:t>库开发模式</a:t>
            </a:r>
            <a:endParaRPr lang="zh-CN" altLang="zh-CN" sz="2400" b="1" dirty="0">
              <a:solidFill>
                <a:schemeClr val="bg1"/>
              </a:solidFill>
            </a:endParaRPr>
          </a:p>
        </p:txBody>
      </p:sp>
      <p:pic>
        <p:nvPicPr>
          <p:cNvPr id="10" name="图片 9" descr="F:\教材编写2019-8-刘\第3章 图片及备份\2019-08-26_121348.png"/>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275606"/>
            <a:ext cx="5472608" cy="3024336"/>
          </a:xfrm>
          <a:prstGeom prst="rect">
            <a:avLst/>
          </a:prstGeom>
          <a:noFill/>
          <a:ln>
            <a:noFill/>
          </a:ln>
        </p:spPr>
      </p:pic>
      <p:sp>
        <p:nvSpPr>
          <p:cNvPr id="2" name="矩形 1"/>
          <p:cNvSpPr/>
          <p:nvPr/>
        </p:nvSpPr>
        <p:spPr>
          <a:xfrm>
            <a:off x="3491880" y="339503"/>
            <a:ext cx="5328592" cy="754694"/>
          </a:xfrm>
          <a:prstGeom prst="rect">
            <a:avLst/>
          </a:prstGeom>
          <a:solidFill>
            <a:schemeClr val="accent5">
              <a:lumMod val="20000"/>
              <a:lumOff val="80000"/>
            </a:schemeClr>
          </a:solidFill>
        </p:spPr>
        <p:txBody>
          <a:bodyPr wrap="square">
            <a:spAutoFit/>
          </a:bodyPr>
          <a:lstStyle/>
          <a:p>
            <a:pPr>
              <a:lnSpc>
                <a:spcPct val="125000"/>
              </a:lnSpc>
            </a:pPr>
            <a:r>
              <a:rPr lang="en-US" altLang="zh-CN" b="1" dirty="0" smtClean="0"/>
              <a:t>     HAL</a:t>
            </a:r>
            <a:r>
              <a:rPr lang="zh-CN" altLang="en-US" b="1" dirty="0"/>
              <a:t>（硬件抽象层）是位于内核与硬件电路之间的接口层，其目的是将硬件抽象化</a:t>
            </a:r>
            <a:r>
              <a:rPr lang="zh-CN" altLang="en-US" b="1" dirty="0" smtClean="0"/>
              <a:t>。</a:t>
            </a:r>
            <a:endParaRPr lang="zh-CN" altLang="en-US" b="1" dirty="0"/>
          </a:p>
        </p:txBody>
      </p:sp>
      <p:sp>
        <p:nvSpPr>
          <p:cNvPr id="3" name="矩形 2"/>
          <p:cNvSpPr/>
          <p:nvPr/>
        </p:nvSpPr>
        <p:spPr>
          <a:xfrm>
            <a:off x="5436096" y="4371950"/>
            <a:ext cx="1483098" cy="369332"/>
          </a:xfrm>
          <a:prstGeom prst="rect">
            <a:avLst/>
          </a:prstGeom>
        </p:spPr>
        <p:txBody>
          <a:bodyPr wrap="none">
            <a:spAutoFit/>
          </a:bodyPr>
          <a:lstStyle/>
          <a:p>
            <a:r>
              <a:rPr lang="en-US" altLang="zh-CN" b="1" dirty="0"/>
              <a:t>HAL</a:t>
            </a:r>
            <a:r>
              <a:rPr lang="zh-CN" altLang="zh-CN" b="1" dirty="0"/>
              <a:t>库框架图</a:t>
            </a:r>
            <a:endParaRPr lang="zh-CN" altLang="en-US" b="1" dirty="0"/>
          </a:p>
        </p:txBody>
      </p:sp>
      <p:sp>
        <p:nvSpPr>
          <p:cNvPr id="19" name="矩形 18"/>
          <p:cNvSpPr/>
          <p:nvPr/>
        </p:nvSpPr>
        <p:spPr>
          <a:xfrm>
            <a:off x="467544" y="2040399"/>
            <a:ext cx="504056" cy="132343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2000" b="1" dirty="0">
                <a:solidFill>
                  <a:prstClr val="black"/>
                </a:solidFill>
              </a:rPr>
              <a:t>文件构架</a:t>
            </a:r>
            <a:endParaRPr lang="zh-CN" altLang="en-US" sz="2000" b="1" dirty="0"/>
          </a:p>
        </p:txBody>
      </p:sp>
      <p:sp>
        <p:nvSpPr>
          <p:cNvPr id="21" name="矩形 20"/>
          <p:cNvSpPr/>
          <p:nvPr/>
        </p:nvSpPr>
        <p:spPr>
          <a:xfrm>
            <a:off x="1479446" y="3539792"/>
            <a:ext cx="1796410"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GB" altLang="zh-CN" sz="2000" b="1" dirty="0">
                <a:solidFill>
                  <a:prstClr val="black"/>
                </a:solidFill>
              </a:rPr>
              <a:t>HAL</a:t>
            </a:r>
            <a:r>
              <a:rPr lang="zh-CN" altLang="en-US" sz="2000" b="1" dirty="0">
                <a:solidFill>
                  <a:prstClr val="black"/>
                </a:solidFill>
              </a:rPr>
              <a:t>驱动</a:t>
            </a:r>
            <a:endParaRPr lang="zh-CN" altLang="en-US" sz="2000" b="1" dirty="0"/>
          </a:p>
        </p:txBody>
      </p:sp>
      <p:sp>
        <p:nvSpPr>
          <p:cNvPr id="22" name="矩形 21"/>
          <p:cNvSpPr/>
          <p:nvPr/>
        </p:nvSpPr>
        <p:spPr>
          <a:xfrm>
            <a:off x="1479446" y="2499742"/>
            <a:ext cx="1796410"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GB" altLang="zh-CN" sz="2000" b="1" dirty="0">
                <a:solidFill>
                  <a:prstClr val="black"/>
                </a:solidFill>
              </a:rPr>
              <a:t>CMSIS</a:t>
            </a:r>
            <a:r>
              <a:rPr lang="zh-CN" altLang="en-US" sz="2000" b="1" dirty="0">
                <a:solidFill>
                  <a:prstClr val="black"/>
                </a:solidFill>
              </a:rPr>
              <a:t>驱动</a:t>
            </a:r>
            <a:endParaRPr lang="zh-CN" altLang="en-US" sz="2000" b="1" dirty="0"/>
          </a:p>
        </p:txBody>
      </p:sp>
      <p:sp>
        <p:nvSpPr>
          <p:cNvPr id="23" name="矩形 22"/>
          <p:cNvSpPr/>
          <p:nvPr/>
        </p:nvSpPr>
        <p:spPr>
          <a:xfrm>
            <a:off x="1479446" y="1523568"/>
            <a:ext cx="1796410"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2000" b="1" dirty="0">
                <a:solidFill>
                  <a:prstClr val="black"/>
                </a:solidFill>
              </a:rPr>
              <a:t>用户编写程序</a:t>
            </a:r>
          </a:p>
        </p:txBody>
      </p:sp>
      <p:cxnSp>
        <p:nvCxnSpPr>
          <p:cNvPr id="25" name="直接连接符 24"/>
          <p:cNvCxnSpPr>
            <a:stCxn id="19" idx="3"/>
            <a:endCxn id="23" idx="1"/>
          </p:cNvCxnSpPr>
          <p:nvPr/>
        </p:nvCxnSpPr>
        <p:spPr>
          <a:xfrm flipV="1">
            <a:off x="971600" y="1723623"/>
            <a:ext cx="507846" cy="978496"/>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2" idx="1"/>
          </p:cNvCxnSpPr>
          <p:nvPr/>
        </p:nvCxnSpPr>
        <p:spPr>
          <a:xfrm flipV="1">
            <a:off x="971600" y="2699797"/>
            <a:ext cx="507846" cy="2322"/>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9" idx="3"/>
            <a:endCxn id="21" idx="1"/>
          </p:cNvCxnSpPr>
          <p:nvPr/>
        </p:nvCxnSpPr>
        <p:spPr>
          <a:xfrm>
            <a:off x="971600" y="2702119"/>
            <a:ext cx="507846" cy="1037728"/>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9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339503"/>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11582" y="381893"/>
            <a:ext cx="3336282" cy="461665"/>
          </a:xfrm>
          <a:prstGeom prst="rect">
            <a:avLst/>
          </a:prstGeom>
        </p:spPr>
        <p:txBody>
          <a:bodyPr wrap="square">
            <a:spAutoFit/>
          </a:bodyPr>
          <a:lstStyle/>
          <a:p>
            <a:r>
              <a:rPr lang="zh-CN" altLang="zh-CN" sz="2400" b="1" dirty="0">
                <a:solidFill>
                  <a:schemeClr val="bg1"/>
                </a:solidFill>
                <a:latin typeface="微软雅黑" pitchFamily="34" charset="-122"/>
                <a:ea typeface="微软雅黑" pitchFamily="34" charset="-122"/>
              </a:rPr>
              <a:t>本章知识与能力要求</a:t>
            </a:r>
          </a:p>
        </p:txBody>
      </p:sp>
      <p:sp>
        <p:nvSpPr>
          <p:cNvPr id="5" name="矩形 4"/>
          <p:cNvSpPr/>
          <p:nvPr/>
        </p:nvSpPr>
        <p:spPr>
          <a:xfrm>
            <a:off x="1403648" y="1203598"/>
            <a:ext cx="6768752" cy="2862322"/>
          </a:xfrm>
          <a:prstGeom prst="rect">
            <a:avLst/>
          </a:prstGeom>
        </p:spPr>
        <p:txBody>
          <a:bodyPr wrap="square">
            <a:spAutoFit/>
          </a:bodyPr>
          <a:lstStyle/>
          <a:p>
            <a:pPr marL="446088" lvl="0" indent="-446088">
              <a:lnSpc>
                <a:spcPct val="125000"/>
              </a:lnSpc>
              <a:spcBef>
                <a:spcPts val="1200"/>
              </a:spcBef>
              <a:buClr>
                <a:schemeClr val="accent5">
                  <a:lumMod val="60000"/>
                  <a:lumOff val="40000"/>
                </a:schemeClr>
              </a:buClr>
              <a:buFont typeface="Wingdings" pitchFamily="2" charset="2"/>
              <a:buChar char="u"/>
            </a:pPr>
            <a:r>
              <a:rPr lang="zh-CN" altLang="en-US" sz="2000" b="1" dirty="0" smtClean="0">
                <a:ea typeface="华文楷体" pitchFamily="2" charset="-122"/>
                <a:cs typeface="Times New Roman" pitchFamily="18" charset="0"/>
              </a:rPr>
              <a:t>了解</a:t>
            </a:r>
            <a:r>
              <a:rPr lang="en-US" altLang="zh-CN" sz="2000" b="1" dirty="0">
                <a:ea typeface="华文楷体" pitchFamily="2" charset="-122"/>
                <a:cs typeface="Times New Roman" pitchFamily="18" charset="0"/>
              </a:rPr>
              <a:t>STM32</a:t>
            </a:r>
            <a:r>
              <a:rPr lang="zh-CN" altLang="en-US" sz="2000" b="1" dirty="0">
                <a:ea typeface="华文楷体" pitchFamily="2" charset="-122"/>
                <a:cs typeface="Times New Roman" pitchFamily="18" charset="0"/>
              </a:rPr>
              <a:t>的性能参数，能够进行基本的器件选型；</a:t>
            </a:r>
          </a:p>
          <a:p>
            <a:pPr marL="446088" lvl="0" indent="-446088">
              <a:lnSpc>
                <a:spcPct val="125000"/>
              </a:lnSpc>
              <a:spcBef>
                <a:spcPts val="1200"/>
              </a:spcBef>
              <a:buClr>
                <a:schemeClr val="accent5">
                  <a:lumMod val="60000"/>
                  <a:lumOff val="40000"/>
                </a:schemeClr>
              </a:buClr>
              <a:buFont typeface="Wingdings" pitchFamily="2" charset="2"/>
              <a:buChar char="u"/>
            </a:pPr>
            <a:r>
              <a:rPr lang="zh-CN" altLang="en-US" sz="2000" b="1" dirty="0" smtClean="0">
                <a:ea typeface="华文楷体" pitchFamily="2" charset="-122"/>
                <a:cs typeface="Times New Roman" pitchFamily="18" charset="0"/>
              </a:rPr>
              <a:t>能够</a:t>
            </a:r>
            <a:r>
              <a:rPr lang="zh-CN" altLang="en-US" sz="2000" b="1" dirty="0">
                <a:ea typeface="华文楷体" pitchFamily="2" charset="-122"/>
                <a:cs typeface="Times New Roman" pitchFamily="18" charset="0"/>
              </a:rPr>
              <a:t>从</a:t>
            </a:r>
            <a:r>
              <a:rPr lang="en-US" altLang="zh-CN" sz="2000" b="1" dirty="0">
                <a:ea typeface="华文楷体" pitchFamily="2" charset="-122"/>
                <a:cs typeface="Times New Roman" pitchFamily="18" charset="0"/>
              </a:rPr>
              <a:t>ST</a:t>
            </a:r>
            <a:r>
              <a:rPr lang="zh-CN" altLang="en-US" sz="2000" b="1" dirty="0">
                <a:ea typeface="华文楷体" pitchFamily="2" charset="-122"/>
                <a:cs typeface="Times New Roman" pitchFamily="18" charset="0"/>
              </a:rPr>
              <a:t>官网上下载相应芯片的数据手册、用户手册等官方文档；</a:t>
            </a:r>
          </a:p>
          <a:p>
            <a:pPr marL="446088" lvl="0" indent="-446088">
              <a:lnSpc>
                <a:spcPct val="125000"/>
              </a:lnSpc>
              <a:spcBef>
                <a:spcPts val="1200"/>
              </a:spcBef>
              <a:buClr>
                <a:schemeClr val="accent5">
                  <a:lumMod val="60000"/>
                  <a:lumOff val="40000"/>
                </a:schemeClr>
              </a:buClr>
              <a:buFont typeface="Wingdings" pitchFamily="2" charset="2"/>
              <a:buChar char="u"/>
            </a:pPr>
            <a:r>
              <a:rPr lang="zh-CN" altLang="en-US" sz="2000" b="1" dirty="0" smtClean="0">
                <a:ea typeface="华文楷体" pitchFamily="2" charset="-122"/>
                <a:cs typeface="Times New Roman" pitchFamily="18" charset="0"/>
              </a:rPr>
              <a:t>掌握</a:t>
            </a:r>
            <a:r>
              <a:rPr lang="zh-CN" altLang="en-US" sz="2000" b="1" dirty="0">
                <a:ea typeface="华文楷体" pitchFamily="2" charset="-122"/>
                <a:cs typeface="Times New Roman" pitchFamily="18" charset="0"/>
              </a:rPr>
              <a:t>和理解</a:t>
            </a:r>
            <a:r>
              <a:rPr lang="en-US" altLang="zh-CN" sz="2000" b="1" dirty="0">
                <a:ea typeface="华文楷体" pitchFamily="2" charset="-122"/>
                <a:cs typeface="Times New Roman" pitchFamily="18" charset="0"/>
              </a:rPr>
              <a:t>STM32</a:t>
            </a:r>
            <a:r>
              <a:rPr lang="zh-CN" altLang="en-US" sz="2000" b="1" dirty="0">
                <a:ea typeface="华文楷体" pitchFamily="2" charset="-122"/>
                <a:cs typeface="Times New Roman" pitchFamily="18" charset="0"/>
              </a:rPr>
              <a:t>的三种</a:t>
            </a:r>
            <a:r>
              <a:rPr lang="zh-CN" altLang="en-US" sz="2000" b="1" dirty="0" smtClean="0">
                <a:ea typeface="华文楷体" pitchFamily="2" charset="-122"/>
                <a:cs typeface="Times New Roman" pitchFamily="18" charset="0"/>
              </a:rPr>
              <a:t>开发方式</a:t>
            </a:r>
            <a:r>
              <a:rPr lang="zh-CN" altLang="en-US" sz="2000" b="1" dirty="0" smtClean="0">
                <a:ea typeface="华文楷体" pitchFamily="2" charset="-122"/>
                <a:cs typeface="Times New Roman" pitchFamily="18" charset="0"/>
              </a:rPr>
              <a:t>，即</a:t>
            </a:r>
            <a:r>
              <a:rPr lang="zh-CN" altLang="en-US" sz="2000" b="1" dirty="0" smtClean="0">
                <a:ea typeface="华文楷体" pitchFamily="2" charset="-122"/>
                <a:cs typeface="Times New Roman" pitchFamily="18" charset="0"/>
              </a:rPr>
              <a:t>寄存器</a:t>
            </a:r>
            <a:r>
              <a:rPr lang="zh-CN" altLang="en-US" sz="2000" b="1" dirty="0">
                <a:ea typeface="华文楷体" pitchFamily="2" charset="-122"/>
                <a:cs typeface="Times New Roman" pitchFamily="18" charset="0"/>
              </a:rPr>
              <a:t>方式、标准外设库方式和</a:t>
            </a:r>
            <a:r>
              <a:rPr lang="en-US" altLang="zh-CN" sz="2000" b="1" dirty="0">
                <a:ea typeface="华文楷体" pitchFamily="2" charset="-122"/>
                <a:cs typeface="Times New Roman" pitchFamily="18" charset="0"/>
              </a:rPr>
              <a:t>HAL</a:t>
            </a:r>
            <a:r>
              <a:rPr lang="zh-CN" altLang="en-US" sz="2000" b="1" dirty="0">
                <a:ea typeface="华文楷体" pitchFamily="2" charset="-122"/>
                <a:cs typeface="Times New Roman" pitchFamily="18" charset="0"/>
              </a:rPr>
              <a:t>库方式；</a:t>
            </a:r>
          </a:p>
          <a:p>
            <a:pPr marL="446088" lvl="0" indent="-446088">
              <a:lnSpc>
                <a:spcPct val="125000"/>
              </a:lnSpc>
              <a:spcBef>
                <a:spcPts val="1200"/>
              </a:spcBef>
              <a:buClr>
                <a:schemeClr val="accent5">
                  <a:lumMod val="60000"/>
                  <a:lumOff val="40000"/>
                </a:schemeClr>
              </a:buClr>
              <a:buFont typeface="Wingdings" pitchFamily="2" charset="2"/>
              <a:buChar char="u"/>
            </a:pPr>
            <a:r>
              <a:rPr lang="zh-CN" altLang="en-US" sz="2000" b="1" dirty="0" smtClean="0">
                <a:ea typeface="华文楷体" pitchFamily="2" charset="-122"/>
                <a:cs typeface="Times New Roman" pitchFamily="18" charset="0"/>
              </a:rPr>
              <a:t>能够</a:t>
            </a:r>
            <a:r>
              <a:rPr lang="zh-CN" altLang="en-US" sz="2000" b="1" dirty="0">
                <a:ea typeface="华文楷体" pitchFamily="2" charset="-122"/>
                <a:cs typeface="Times New Roman" pitchFamily="18" charset="0"/>
              </a:rPr>
              <a:t>独立搭建</a:t>
            </a:r>
            <a:r>
              <a:rPr lang="en-US" altLang="zh-CN" sz="2000" b="1" dirty="0">
                <a:ea typeface="华文楷体" pitchFamily="2" charset="-122"/>
                <a:cs typeface="Times New Roman" pitchFamily="18" charset="0"/>
              </a:rPr>
              <a:t>STM32</a:t>
            </a:r>
            <a:r>
              <a:rPr lang="zh-CN" altLang="en-US" sz="2000" b="1" dirty="0">
                <a:ea typeface="华文楷体" pitchFamily="2" charset="-122"/>
                <a:cs typeface="Times New Roman" pitchFamily="18" charset="0"/>
              </a:rPr>
              <a:t>的开发环境，</a:t>
            </a:r>
            <a:r>
              <a:rPr lang="zh-CN" altLang="en-US" sz="2000" b="1" dirty="0" smtClean="0">
                <a:ea typeface="华文楷体" pitchFamily="2" charset="-122"/>
                <a:cs typeface="Times New Roman" pitchFamily="18" charset="0"/>
              </a:rPr>
              <a:t>掌握</a:t>
            </a:r>
            <a:r>
              <a:rPr lang="en-US" altLang="zh-CN" sz="2000" b="1" dirty="0" err="1" smtClean="0">
                <a:ea typeface="华文楷体" pitchFamily="2" charset="-122"/>
                <a:cs typeface="Times New Roman" pitchFamily="18" charset="0"/>
              </a:rPr>
              <a:t>keil</a:t>
            </a:r>
            <a:r>
              <a:rPr lang="en-US" altLang="zh-CN" sz="2000" b="1" dirty="0" smtClean="0">
                <a:ea typeface="华文楷体" pitchFamily="2" charset="-122"/>
                <a:cs typeface="Times New Roman" pitchFamily="18" charset="0"/>
              </a:rPr>
              <a:t> </a:t>
            </a:r>
            <a:r>
              <a:rPr lang="zh-CN" altLang="en-US" sz="2000" b="1" dirty="0" smtClean="0">
                <a:ea typeface="华文楷体" pitchFamily="2" charset="-122"/>
                <a:cs typeface="Times New Roman" pitchFamily="18" charset="0"/>
              </a:rPr>
              <a:t>的</a:t>
            </a:r>
            <a:r>
              <a:rPr lang="zh-CN" altLang="en-US" sz="2000" b="1" dirty="0">
                <a:ea typeface="华文楷体" pitchFamily="2" charset="-122"/>
                <a:cs typeface="Times New Roman" pitchFamily="18" charset="0"/>
              </a:rPr>
              <a:t>调试方法。</a:t>
            </a:r>
          </a:p>
        </p:txBody>
      </p:sp>
    </p:spTree>
    <p:extLst>
      <p:ext uri="{BB962C8B-B14F-4D97-AF65-F5344CB8AC3E}">
        <p14:creationId xmlns:p14="http://schemas.microsoft.com/office/powerpoint/2010/main" val="3036208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13183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2940228" cy="461665"/>
          </a:xfrm>
          <a:prstGeom prst="rect">
            <a:avLst/>
          </a:prstGeom>
        </p:spPr>
        <p:txBody>
          <a:bodyPr wrap="none">
            <a:spAutoFit/>
          </a:bodyPr>
          <a:lstStyle/>
          <a:p>
            <a:r>
              <a:rPr lang="en-US" altLang="zh-CN" sz="2400" b="1" dirty="0">
                <a:solidFill>
                  <a:schemeClr val="bg1"/>
                </a:solidFill>
              </a:rPr>
              <a:t>3.2.3 HAL</a:t>
            </a:r>
            <a:r>
              <a:rPr lang="zh-CN" altLang="en-US" sz="2400" b="1" dirty="0">
                <a:solidFill>
                  <a:schemeClr val="bg1"/>
                </a:solidFill>
              </a:rPr>
              <a:t>库开发模式</a:t>
            </a:r>
            <a:endParaRPr lang="zh-CN" altLang="zh-CN" sz="2400" b="1" dirty="0">
              <a:solidFill>
                <a:schemeClr val="bg1"/>
              </a:solidFill>
            </a:endParaRPr>
          </a:p>
        </p:txBody>
      </p:sp>
      <p:sp>
        <p:nvSpPr>
          <p:cNvPr id="6" name="矩形 5"/>
          <p:cNvSpPr/>
          <p:nvPr/>
        </p:nvSpPr>
        <p:spPr>
          <a:xfrm>
            <a:off x="396907" y="1131590"/>
            <a:ext cx="3707904" cy="1823576"/>
          </a:xfrm>
          <a:prstGeom prst="rect">
            <a:avLst/>
          </a:prstGeom>
        </p:spPr>
        <p:txBody>
          <a:bodyPr wrap="square">
            <a:spAutoFit/>
          </a:bodyPr>
          <a:lstStyle/>
          <a:p>
            <a:pPr>
              <a:lnSpc>
                <a:spcPct val="125000"/>
              </a:lnSpc>
            </a:pPr>
            <a:r>
              <a:rPr lang="en-US" altLang="zh-CN" b="1" dirty="0" smtClean="0"/>
              <a:t>     </a:t>
            </a:r>
            <a:r>
              <a:rPr lang="zh-CN" altLang="zh-CN" b="1" dirty="0" smtClean="0"/>
              <a:t>基于</a:t>
            </a:r>
            <a:r>
              <a:rPr lang="en-US" altLang="zh-CN" b="1" dirty="0"/>
              <a:t>HAL</a:t>
            </a:r>
            <a:r>
              <a:rPr lang="zh-CN" altLang="zh-CN" b="1" dirty="0"/>
              <a:t>库的开发方式，其实质是仍然是通过操作底层寄存器来实现相应功能，只是</a:t>
            </a:r>
            <a:r>
              <a:rPr lang="zh-CN" altLang="zh-CN" b="1" dirty="0">
                <a:solidFill>
                  <a:srgbClr val="C15653"/>
                </a:solidFill>
              </a:rPr>
              <a:t>将寄存器操作进行了封装，以函数形式提供给开发人员</a:t>
            </a:r>
            <a:r>
              <a:rPr lang="zh-CN" altLang="zh-CN" b="1" dirty="0" smtClean="0">
                <a:solidFill>
                  <a:srgbClr val="C15653"/>
                </a:solidFill>
              </a:rPr>
              <a:t>使用</a:t>
            </a:r>
            <a:r>
              <a:rPr lang="zh-CN" altLang="en-US" b="1" dirty="0" smtClean="0">
                <a:solidFill>
                  <a:srgbClr val="C15653"/>
                </a:solidFill>
              </a:rPr>
              <a:t>。</a:t>
            </a:r>
            <a:endParaRPr lang="zh-CN" altLang="zh-CN" b="1" dirty="0">
              <a:solidFill>
                <a:srgbClr val="C15653"/>
              </a:solidFill>
            </a:endParaRPr>
          </a:p>
        </p:txBody>
      </p:sp>
      <p:sp>
        <p:nvSpPr>
          <p:cNvPr id="7" name="矩形 6"/>
          <p:cNvSpPr/>
          <p:nvPr/>
        </p:nvSpPr>
        <p:spPr>
          <a:xfrm>
            <a:off x="4357539" y="843559"/>
            <a:ext cx="4536504" cy="36933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r>
              <a:rPr lang="en-US" altLang="zh-CN" b="1" dirty="0">
                <a:solidFill>
                  <a:prstClr val="black"/>
                </a:solidFill>
              </a:rPr>
              <a:t>void </a:t>
            </a:r>
            <a:r>
              <a:rPr lang="en-US" altLang="zh-CN" b="1" dirty="0" err="1">
                <a:solidFill>
                  <a:prstClr val="black"/>
                </a:solidFill>
              </a:rPr>
              <a:t>HAL_GPIO_WritePin</a:t>
            </a:r>
            <a:r>
              <a:rPr lang="en-US" altLang="zh-CN" b="1" dirty="0">
                <a:solidFill>
                  <a:prstClr val="black"/>
                </a:solidFill>
              </a:rPr>
              <a:t>(</a:t>
            </a:r>
            <a:r>
              <a:rPr lang="en-US" altLang="zh-CN" b="1" dirty="0" err="1">
                <a:solidFill>
                  <a:prstClr val="black"/>
                </a:solidFill>
              </a:rPr>
              <a:t>GPIO_TypeDef</a:t>
            </a:r>
            <a:r>
              <a:rPr lang="en-US" altLang="zh-CN" b="1" dirty="0">
                <a:solidFill>
                  <a:prstClr val="black"/>
                </a:solidFill>
              </a:rPr>
              <a:t>* GPIOx,uint16_t </a:t>
            </a:r>
            <a:r>
              <a:rPr lang="en-US" altLang="zh-CN" b="1" dirty="0" err="1">
                <a:solidFill>
                  <a:prstClr val="black"/>
                </a:solidFill>
              </a:rPr>
              <a:t>GPIO_Pin</a:t>
            </a:r>
            <a:r>
              <a:rPr lang="en-US" altLang="zh-CN" b="1" dirty="0">
                <a:solidFill>
                  <a:prstClr val="black"/>
                </a:solidFill>
              </a:rPr>
              <a:t>, </a:t>
            </a:r>
            <a:r>
              <a:rPr lang="en-US" altLang="zh-CN" b="1" dirty="0" err="1">
                <a:solidFill>
                  <a:prstClr val="black"/>
                </a:solidFill>
              </a:rPr>
              <a:t>GPIO_PinState</a:t>
            </a:r>
            <a:r>
              <a:rPr lang="en-US" altLang="zh-CN" b="1" dirty="0">
                <a:solidFill>
                  <a:prstClr val="black"/>
                </a:solidFill>
              </a:rPr>
              <a:t> </a:t>
            </a:r>
            <a:r>
              <a:rPr lang="en-US" altLang="zh-CN" b="1" dirty="0" err="1">
                <a:solidFill>
                  <a:prstClr val="black"/>
                </a:solidFill>
              </a:rPr>
              <a:t>PinState</a:t>
            </a:r>
            <a:r>
              <a:rPr lang="en-US" altLang="zh-CN" b="1" dirty="0">
                <a:solidFill>
                  <a:prstClr val="black"/>
                </a:solidFill>
              </a:rPr>
              <a:t>)</a:t>
            </a:r>
            <a:endParaRPr lang="zh-CN" altLang="zh-CN" b="1" dirty="0">
              <a:solidFill>
                <a:prstClr val="black"/>
              </a:solidFill>
            </a:endParaRPr>
          </a:p>
          <a:p>
            <a:pPr lvl="0"/>
            <a:r>
              <a:rPr lang="en-US" altLang="zh-CN" b="1" dirty="0" smtClean="0">
                <a:solidFill>
                  <a:prstClr val="black"/>
                </a:solidFill>
              </a:rPr>
              <a:t>{</a:t>
            </a:r>
          </a:p>
          <a:p>
            <a:pPr lvl="0"/>
            <a:r>
              <a:rPr lang="en-US" altLang="zh-CN" b="1" dirty="0">
                <a:solidFill>
                  <a:prstClr val="black"/>
                </a:solidFill>
              </a:rPr>
              <a:t> </a:t>
            </a:r>
            <a:r>
              <a:rPr lang="en-US" altLang="zh-CN" b="1" dirty="0" smtClean="0">
                <a:solidFill>
                  <a:prstClr val="black"/>
                </a:solidFill>
              </a:rPr>
              <a:t>   if(</a:t>
            </a:r>
            <a:r>
              <a:rPr lang="en-US" altLang="zh-CN" b="1" dirty="0" err="1" smtClean="0">
                <a:solidFill>
                  <a:prstClr val="black"/>
                </a:solidFill>
              </a:rPr>
              <a:t>PinState</a:t>
            </a:r>
            <a:r>
              <a:rPr lang="en-US" altLang="zh-CN" b="1" dirty="0" smtClean="0">
                <a:solidFill>
                  <a:prstClr val="black"/>
                </a:solidFill>
              </a:rPr>
              <a:t> </a:t>
            </a:r>
            <a:r>
              <a:rPr lang="en-US" altLang="zh-CN" b="1" dirty="0">
                <a:solidFill>
                  <a:prstClr val="black"/>
                </a:solidFill>
              </a:rPr>
              <a:t>!= GPIO_PIN_RESET</a:t>
            </a:r>
            <a:r>
              <a:rPr lang="en-US" altLang="zh-CN" b="1" dirty="0" smtClean="0">
                <a:solidFill>
                  <a:prstClr val="black"/>
                </a:solidFill>
              </a:rPr>
              <a:t>)</a:t>
            </a:r>
          </a:p>
          <a:p>
            <a:pPr lvl="0"/>
            <a:r>
              <a:rPr lang="en-US" altLang="zh-CN" b="1" dirty="0">
                <a:solidFill>
                  <a:prstClr val="black"/>
                </a:solidFill>
              </a:rPr>
              <a:t> </a:t>
            </a:r>
            <a:r>
              <a:rPr lang="en-US" altLang="zh-CN" b="1" dirty="0" smtClean="0">
                <a:solidFill>
                  <a:prstClr val="black"/>
                </a:solidFill>
              </a:rPr>
              <a:t>   </a:t>
            </a:r>
            <a:r>
              <a:rPr lang="en-US" altLang="zh-CN" b="1" dirty="0">
                <a:solidFill>
                  <a:prstClr val="black"/>
                </a:solidFill>
              </a:rPr>
              <a:t>{</a:t>
            </a:r>
            <a:endParaRPr lang="zh-CN" altLang="zh-CN" b="1" dirty="0">
              <a:solidFill>
                <a:prstClr val="black"/>
              </a:solidFill>
            </a:endParaRPr>
          </a:p>
          <a:p>
            <a:pPr lvl="1"/>
            <a:r>
              <a:rPr lang="en-US" altLang="zh-CN" b="1" dirty="0">
                <a:solidFill>
                  <a:prstClr val="black"/>
                </a:solidFill>
              </a:rPr>
              <a:t> </a:t>
            </a:r>
            <a:r>
              <a:rPr lang="en-US" altLang="zh-CN" b="1" dirty="0" smtClean="0">
                <a:solidFill>
                  <a:prstClr val="black"/>
                </a:solidFill>
              </a:rPr>
              <a:t> </a:t>
            </a:r>
            <a:r>
              <a:rPr lang="en-US" altLang="zh-CN" b="1" dirty="0" err="1">
                <a:solidFill>
                  <a:prstClr val="black"/>
                </a:solidFill>
              </a:rPr>
              <a:t>GPIOx</a:t>
            </a:r>
            <a:r>
              <a:rPr lang="en-US" altLang="zh-CN" b="1" dirty="0">
                <a:solidFill>
                  <a:prstClr val="black"/>
                </a:solidFill>
              </a:rPr>
              <a:t>-&gt;BSRR = </a:t>
            </a:r>
            <a:r>
              <a:rPr lang="en-US" altLang="zh-CN" b="1" dirty="0" err="1">
                <a:solidFill>
                  <a:prstClr val="black"/>
                </a:solidFill>
              </a:rPr>
              <a:t>GPIO_Pin</a:t>
            </a:r>
            <a:r>
              <a:rPr lang="en-US" altLang="zh-CN" b="1" dirty="0" smtClean="0">
                <a:solidFill>
                  <a:prstClr val="black"/>
                </a:solidFill>
              </a:rPr>
              <a:t>;</a:t>
            </a:r>
            <a:endParaRPr lang="en-US" altLang="zh-CN" b="1" dirty="0">
              <a:solidFill>
                <a:prstClr val="black"/>
              </a:solidFill>
            </a:endParaRPr>
          </a:p>
          <a:p>
            <a:pPr lvl="1" indent="-187325"/>
            <a:r>
              <a:rPr lang="en-US" altLang="zh-CN" b="1" dirty="0" smtClean="0">
                <a:solidFill>
                  <a:prstClr val="black"/>
                </a:solidFill>
              </a:rPr>
              <a:t> </a:t>
            </a:r>
            <a:r>
              <a:rPr lang="en-US" altLang="zh-CN" b="1" dirty="0">
                <a:solidFill>
                  <a:prstClr val="black"/>
                </a:solidFill>
              </a:rPr>
              <a:t>}</a:t>
            </a:r>
            <a:endParaRPr lang="zh-CN" altLang="zh-CN" b="1" dirty="0">
              <a:solidFill>
                <a:prstClr val="black"/>
              </a:solidFill>
            </a:endParaRPr>
          </a:p>
          <a:p>
            <a:pPr lvl="0"/>
            <a:r>
              <a:rPr lang="en-US" altLang="zh-CN" b="1" dirty="0" smtClean="0">
                <a:solidFill>
                  <a:prstClr val="black"/>
                </a:solidFill>
              </a:rPr>
              <a:t>   else</a:t>
            </a:r>
            <a:endParaRPr lang="zh-CN" altLang="zh-CN" b="1" dirty="0">
              <a:solidFill>
                <a:prstClr val="black"/>
              </a:solidFill>
            </a:endParaRPr>
          </a:p>
          <a:p>
            <a:pPr lvl="0"/>
            <a:r>
              <a:rPr lang="en-US" altLang="zh-CN" b="1" dirty="0">
                <a:solidFill>
                  <a:prstClr val="black"/>
                </a:solidFill>
              </a:rPr>
              <a:t> </a:t>
            </a:r>
            <a:r>
              <a:rPr lang="en-US" altLang="zh-CN" b="1" dirty="0" smtClean="0">
                <a:solidFill>
                  <a:prstClr val="black"/>
                </a:solidFill>
              </a:rPr>
              <a:t>  </a:t>
            </a:r>
            <a:r>
              <a:rPr lang="en-US" altLang="zh-CN" b="1" dirty="0">
                <a:solidFill>
                  <a:prstClr val="black"/>
                </a:solidFill>
              </a:rPr>
              <a:t>{</a:t>
            </a:r>
            <a:endParaRPr lang="zh-CN" altLang="zh-CN" b="1" dirty="0">
              <a:solidFill>
                <a:prstClr val="black"/>
              </a:solidFill>
            </a:endParaRPr>
          </a:p>
          <a:p>
            <a:pPr lvl="0"/>
            <a:r>
              <a:rPr lang="en-US" altLang="zh-CN" b="1" dirty="0">
                <a:solidFill>
                  <a:prstClr val="black"/>
                </a:solidFill>
              </a:rPr>
              <a:t>      </a:t>
            </a:r>
            <a:r>
              <a:rPr lang="en-US" altLang="zh-CN" b="1" dirty="0" err="1">
                <a:solidFill>
                  <a:prstClr val="black"/>
                </a:solidFill>
              </a:rPr>
              <a:t>GPIOx</a:t>
            </a:r>
            <a:r>
              <a:rPr lang="en-US" altLang="zh-CN" b="1" dirty="0">
                <a:solidFill>
                  <a:prstClr val="black"/>
                </a:solidFill>
              </a:rPr>
              <a:t>-&gt;BSRR = (uint32_t)</a:t>
            </a:r>
            <a:r>
              <a:rPr lang="en-US" altLang="zh-CN" b="1" dirty="0" err="1">
                <a:solidFill>
                  <a:prstClr val="black"/>
                </a:solidFill>
              </a:rPr>
              <a:t>GPIO_Pin</a:t>
            </a:r>
            <a:r>
              <a:rPr lang="en-US" altLang="zh-CN" b="1" dirty="0">
                <a:solidFill>
                  <a:prstClr val="black"/>
                </a:solidFill>
              </a:rPr>
              <a:t> &lt;&lt; 16;</a:t>
            </a:r>
            <a:endParaRPr lang="zh-CN" altLang="zh-CN" b="1" dirty="0">
              <a:solidFill>
                <a:prstClr val="black"/>
              </a:solidFill>
            </a:endParaRPr>
          </a:p>
          <a:p>
            <a:pPr lvl="0"/>
            <a:r>
              <a:rPr lang="en-US" altLang="zh-CN" b="1" dirty="0">
                <a:solidFill>
                  <a:prstClr val="black"/>
                </a:solidFill>
              </a:rPr>
              <a:t>  </a:t>
            </a:r>
            <a:r>
              <a:rPr lang="en-US" altLang="zh-CN" b="1" dirty="0" smtClean="0">
                <a:solidFill>
                  <a:prstClr val="black"/>
                </a:solidFill>
              </a:rPr>
              <a:t> }</a:t>
            </a:r>
          </a:p>
          <a:p>
            <a:pPr lvl="0"/>
            <a:r>
              <a:rPr lang="en-US" altLang="zh-CN" b="1" dirty="0">
                <a:solidFill>
                  <a:prstClr val="black"/>
                </a:solidFill>
              </a:rPr>
              <a:t>}</a:t>
            </a:r>
            <a:endParaRPr lang="zh-CN" altLang="zh-CN" b="1" dirty="0">
              <a:solidFill>
                <a:prstClr val="black"/>
              </a:solidFill>
            </a:endParaRPr>
          </a:p>
        </p:txBody>
      </p:sp>
      <p:sp>
        <p:nvSpPr>
          <p:cNvPr id="8" name="矩形 7"/>
          <p:cNvSpPr/>
          <p:nvPr/>
        </p:nvSpPr>
        <p:spPr>
          <a:xfrm>
            <a:off x="395536" y="3248583"/>
            <a:ext cx="3588518" cy="784830"/>
          </a:xfrm>
          <a:prstGeom prst="rect">
            <a:avLst/>
          </a:prstGeom>
          <a:solidFill>
            <a:schemeClr val="accent3">
              <a:lumMod val="40000"/>
              <a:lumOff val="60000"/>
            </a:schemeClr>
          </a:solidFill>
        </p:spPr>
        <p:txBody>
          <a:bodyPr wrap="square">
            <a:spAutoFit/>
          </a:bodyPr>
          <a:lstStyle/>
          <a:p>
            <a:pPr lvl="0">
              <a:lnSpc>
                <a:spcPct val="125000"/>
              </a:lnSpc>
            </a:pPr>
            <a:r>
              <a:rPr lang="en-US" altLang="zh-CN" b="1" dirty="0" smtClean="0">
                <a:solidFill>
                  <a:prstClr val="black"/>
                </a:solidFill>
              </a:rPr>
              <a:t>      </a:t>
            </a:r>
            <a:r>
              <a:rPr lang="zh-CN" altLang="zh-CN" b="1" dirty="0" smtClean="0">
                <a:solidFill>
                  <a:prstClr val="black"/>
                </a:solidFill>
              </a:rPr>
              <a:t>如</a:t>
            </a:r>
            <a:r>
              <a:rPr lang="en-US" altLang="zh-CN" b="1" dirty="0">
                <a:solidFill>
                  <a:prstClr val="black"/>
                </a:solidFill>
              </a:rPr>
              <a:t>HAL</a:t>
            </a:r>
            <a:r>
              <a:rPr lang="zh-CN" altLang="zh-CN" b="1" dirty="0">
                <a:solidFill>
                  <a:prstClr val="black"/>
                </a:solidFill>
              </a:rPr>
              <a:t>库的</a:t>
            </a:r>
            <a:r>
              <a:rPr lang="en-US" altLang="zh-CN" b="1" dirty="0">
                <a:solidFill>
                  <a:prstClr val="black"/>
                </a:solidFill>
              </a:rPr>
              <a:t>GPIO</a:t>
            </a:r>
            <a:r>
              <a:rPr lang="zh-CN" altLang="zh-CN" b="1" dirty="0">
                <a:solidFill>
                  <a:prstClr val="black"/>
                </a:solidFill>
              </a:rPr>
              <a:t>写操作函数</a:t>
            </a:r>
            <a:r>
              <a:rPr lang="en-US" altLang="zh-CN" b="1" dirty="0" err="1" smtClean="0">
                <a:solidFill>
                  <a:prstClr val="black"/>
                </a:solidFill>
              </a:rPr>
              <a:t>HAL_GPIO_WritePin</a:t>
            </a:r>
            <a:r>
              <a:rPr lang="en-US" altLang="zh-CN" b="1" dirty="0" smtClean="0">
                <a:solidFill>
                  <a:prstClr val="black"/>
                </a:solidFill>
              </a:rPr>
              <a:t>()</a:t>
            </a:r>
            <a:endParaRPr lang="zh-CN" altLang="zh-CN" b="1" dirty="0">
              <a:solidFill>
                <a:prstClr val="black"/>
              </a:solidFill>
            </a:endParaRPr>
          </a:p>
        </p:txBody>
      </p:sp>
      <p:sp>
        <p:nvSpPr>
          <p:cNvPr id="9" name="右箭头 8"/>
          <p:cNvSpPr/>
          <p:nvPr/>
        </p:nvSpPr>
        <p:spPr>
          <a:xfrm>
            <a:off x="4103440" y="3481189"/>
            <a:ext cx="180528" cy="360040"/>
          </a:xfrm>
          <a:prstGeom prst="rightArrow">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1130433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1525530"/>
            <a:ext cx="9036496" cy="720080"/>
          </a:xfrm>
          <a:prstGeom prst="rect">
            <a:avLst/>
          </a:prstGeom>
          <a:solidFill>
            <a:schemeClr val="bg1">
              <a:lumMod val="8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600" b="1" dirty="0" smtClean="0"/>
          </a:p>
        </p:txBody>
      </p:sp>
      <p:sp>
        <p:nvSpPr>
          <p:cNvPr id="4" name="矩形 3"/>
          <p:cNvSpPr/>
          <p:nvPr/>
        </p:nvSpPr>
        <p:spPr>
          <a:xfrm>
            <a:off x="1" y="339503"/>
            <a:ext cx="313183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2940228" cy="461665"/>
          </a:xfrm>
          <a:prstGeom prst="rect">
            <a:avLst/>
          </a:prstGeom>
        </p:spPr>
        <p:txBody>
          <a:bodyPr wrap="none">
            <a:spAutoFit/>
          </a:bodyPr>
          <a:lstStyle/>
          <a:p>
            <a:r>
              <a:rPr lang="en-US" altLang="zh-CN" sz="2400" b="1" dirty="0">
                <a:solidFill>
                  <a:schemeClr val="bg1"/>
                </a:solidFill>
              </a:rPr>
              <a:t>3.2.3 HAL</a:t>
            </a:r>
            <a:r>
              <a:rPr lang="zh-CN" altLang="en-US" sz="2400" b="1" dirty="0">
                <a:solidFill>
                  <a:schemeClr val="bg1"/>
                </a:solidFill>
              </a:rPr>
              <a:t>库开发模式</a:t>
            </a:r>
            <a:endParaRPr lang="zh-CN" altLang="zh-CN" sz="2400" b="1" dirty="0">
              <a:solidFill>
                <a:schemeClr val="bg1"/>
              </a:solidFill>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263268745"/>
              </p:ext>
            </p:extLst>
          </p:nvPr>
        </p:nvGraphicFramePr>
        <p:xfrm>
          <a:off x="172446" y="2931790"/>
          <a:ext cx="8799108" cy="1800200"/>
        </p:xfrm>
        <a:graphic>
          <a:graphicData uri="http://schemas.openxmlformats.org/presentationml/2006/ole">
            <mc:AlternateContent xmlns:mc="http://schemas.openxmlformats.org/markup-compatibility/2006">
              <mc:Choice xmlns:v="urn:schemas-microsoft-com:vml" Requires="v">
                <p:oleObj spid="_x0000_s56410" name="Visio" r:id="rId3" imgW="7607027" imgH="1552897" progId="Visio.Drawing.11">
                  <p:embed/>
                </p:oleObj>
              </mc:Choice>
              <mc:Fallback>
                <p:oleObj name="Visio" r:id="rId3" imgW="7607027" imgH="1552897" progId="Visio.Drawing.11">
                  <p:embed/>
                  <p:pic>
                    <p:nvPicPr>
                      <p:cNvPr id="0" name="Object 1"/>
                      <p:cNvPicPr>
                        <a:picLocks noChangeAspect="1" noChangeArrowheads="1"/>
                      </p:cNvPicPr>
                      <p:nvPr/>
                    </p:nvPicPr>
                    <p:blipFill>
                      <a:blip r:embed="rId4"/>
                      <a:srcRect/>
                      <a:stretch>
                        <a:fillRect/>
                      </a:stretch>
                    </p:blipFill>
                    <p:spPr bwMode="auto">
                      <a:xfrm>
                        <a:off x="172446" y="2931790"/>
                        <a:ext cx="8799108" cy="1800200"/>
                      </a:xfrm>
                      <a:prstGeom prst="rect">
                        <a:avLst/>
                      </a:prstGeom>
                      <a:noFill/>
                    </p:spPr>
                  </p:pic>
                </p:oleObj>
              </mc:Fallback>
            </mc:AlternateContent>
          </a:graphicData>
        </a:graphic>
      </p:graphicFrame>
      <p:sp>
        <p:nvSpPr>
          <p:cNvPr id="13" name="矩形 12"/>
          <p:cNvSpPr/>
          <p:nvPr/>
        </p:nvSpPr>
        <p:spPr>
          <a:xfrm>
            <a:off x="452302" y="1180908"/>
            <a:ext cx="2286000" cy="1447191"/>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nSpc>
                <a:spcPct val="125000"/>
              </a:lnSpc>
            </a:pPr>
            <a:r>
              <a:rPr lang="en-US" altLang="zh-CN" b="1" dirty="0" smtClean="0">
                <a:solidFill>
                  <a:prstClr val="black"/>
                </a:solidFill>
              </a:rPr>
              <a:t>   STM32CubeMX</a:t>
            </a:r>
            <a:r>
              <a:rPr lang="zh-CN" altLang="en-US" b="1" dirty="0">
                <a:solidFill>
                  <a:prstClr val="black"/>
                </a:solidFill>
              </a:rPr>
              <a:t>为图形化初始化代码配置工具</a:t>
            </a:r>
            <a:r>
              <a:rPr lang="en-US" altLang="zh-CN" b="1" dirty="0">
                <a:solidFill>
                  <a:prstClr val="black"/>
                </a:solidFill>
              </a:rPr>
              <a:t>/</a:t>
            </a:r>
            <a:r>
              <a:rPr lang="zh-CN" altLang="en-US" b="1" dirty="0">
                <a:solidFill>
                  <a:prstClr val="black"/>
                </a:solidFill>
              </a:rPr>
              <a:t>软件，基于</a:t>
            </a:r>
            <a:r>
              <a:rPr lang="en-US" altLang="zh-CN" b="1" dirty="0">
                <a:solidFill>
                  <a:prstClr val="black"/>
                </a:solidFill>
              </a:rPr>
              <a:t>HAL</a:t>
            </a:r>
            <a:r>
              <a:rPr lang="zh-CN" altLang="en-US" b="1" dirty="0">
                <a:solidFill>
                  <a:prstClr val="black"/>
                </a:solidFill>
              </a:rPr>
              <a:t>库进行配置。</a:t>
            </a:r>
            <a:endParaRPr lang="zh-CN" altLang="en-US" sz="3600" dirty="0"/>
          </a:p>
        </p:txBody>
      </p:sp>
      <p:sp>
        <p:nvSpPr>
          <p:cNvPr id="14" name="矩形 13"/>
          <p:cNvSpPr/>
          <p:nvPr/>
        </p:nvSpPr>
        <p:spPr>
          <a:xfrm>
            <a:off x="3347864" y="1203598"/>
            <a:ext cx="2592288"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在</a:t>
            </a:r>
            <a:r>
              <a:rPr lang="zh-CN" altLang="en-US" b="1" dirty="0">
                <a:solidFill>
                  <a:prstClr val="black"/>
                </a:solidFill>
              </a:rPr>
              <a:t>图形化界面下对芯片引脚、时钟及相应外设做初始化配置并最终生成</a:t>
            </a:r>
            <a:r>
              <a:rPr lang="en-US" altLang="zh-CN" b="1" dirty="0">
                <a:solidFill>
                  <a:prstClr val="black"/>
                </a:solidFill>
              </a:rPr>
              <a:t>C</a:t>
            </a:r>
            <a:r>
              <a:rPr lang="zh-CN" altLang="en-US" b="1" dirty="0">
                <a:solidFill>
                  <a:prstClr val="black"/>
                </a:solidFill>
              </a:rPr>
              <a:t>语言代码。</a:t>
            </a:r>
          </a:p>
        </p:txBody>
      </p:sp>
      <p:sp>
        <p:nvSpPr>
          <p:cNvPr id="15" name="矩形 14"/>
          <p:cNvSpPr/>
          <p:nvPr/>
        </p:nvSpPr>
        <p:spPr>
          <a:xfrm>
            <a:off x="6455204" y="267494"/>
            <a:ext cx="2448272" cy="251607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a:solidFill>
                  <a:prstClr val="black"/>
                </a:solidFill>
              </a:rPr>
              <a:t>HAL</a:t>
            </a:r>
            <a:r>
              <a:rPr lang="zh-CN" altLang="en-US" b="1" dirty="0">
                <a:solidFill>
                  <a:prstClr val="black"/>
                </a:solidFill>
              </a:rPr>
              <a:t>库开发模式需要用到两个</a:t>
            </a:r>
            <a:r>
              <a:rPr lang="zh-CN" altLang="en-US" b="1" dirty="0" smtClean="0">
                <a:solidFill>
                  <a:prstClr val="black"/>
                </a:solidFill>
              </a:rPr>
              <a:t>软件：</a:t>
            </a:r>
            <a:r>
              <a:rPr lang="en-US" altLang="zh-CN" b="1" dirty="0" smtClean="0">
                <a:solidFill>
                  <a:srgbClr val="C15653"/>
                </a:solidFill>
              </a:rPr>
              <a:t>STM32CubeMX</a:t>
            </a:r>
            <a:r>
              <a:rPr lang="zh-CN" altLang="en-US" b="1" dirty="0">
                <a:solidFill>
                  <a:prstClr val="black"/>
                </a:solidFill>
              </a:rPr>
              <a:t>用于外设功能模块的参数配置、生成相应编译器的工程</a:t>
            </a:r>
            <a:r>
              <a:rPr lang="zh-CN" altLang="en-US" b="1" dirty="0" smtClean="0">
                <a:solidFill>
                  <a:prstClr val="black"/>
                </a:solidFill>
              </a:rPr>
              <a:t>代码；</a:t>
            </a:r>
            <a:r>
              <a:rPr lang="zh-CN" altLang="en-US" b="1" dirty="0" smtClean="0">
                <a:solidFill>
                  <a:srgbClr val="C15653"/>
                </a:solidFill>
              </a:rPr>
              <a:t>编译</a:t>
            </a:r>
            <a:r>
              <a:rPr lang="zh-CN" altLang="en-US" b="1" dirty="0">
                <a:solidFill>
                  <a:srgbClr val="C15653"/>
                </a:solidFill>
              </a:rPr>
              <a:t>器</a:t>
            </a:r>
            <a:r>
              <a:rPr lang="zh-CN" altLang="en-US" b="1" dirty="0">
                <a:solidFill>
                  <a:prstClr val="black"/>
                </a:solidFill>
              </a:rPr>
              <a:t>用于应用程序的</a:t>
            </a:r>
            <a:r>
              <a:rPr lang="zh-CN" altLang="en-US" b="1" dirty="0" smtClean="0">
                <a:solidFill>
                  <a:prstClr val="black"/>
                </a:solidFill>
              </a:rPr>
              <a:t>开发。</a:t>
            </a:r>
            <a:endParaRPr lang="zh-CN" altLang="en-US" b="1" dirty="0">
              <a:solidFill>
                <a:prstClr val="black"/>
              </a:solidFill>
            </a:endParaRPr>
          </a:p>
        </p:txBody>
      </p:sp>
    </p:spTree>
    <p:extLst>
      <p:ext uri="{BB962C8B-B14F-4D97-AF65-F5344CB8AC3E}">
        <p14:creationId xmlns:p14="http://schemas.microsoft.com/office/powerpoint/2010/main" val="2599524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896947" cy="461665"/>
          </a:xfrm>
          <a:prstGeom prst="rect">
            <a:avLst/>
          </a:prstGeom>
        </p:spPr>
        <p:txBody>
          <a:bodyPr wrap="none">
            <a:spAutoFit/>
          </a:bodyPr>
          <a:lstStyle/>
          <a:p>
            <a:r>
              <a:rPr lang="en-US" altLang="zh-CN" sz="2400" b="1" dirty="0" smtClean="0">
                <a:solidFill>
                  <a:schemeClr val="bg1"/>
                </a:solidFill>
                <a:latin typeface="微软雅黑" pitchFamily="34" charset="-122"/>
                <a:ea typeface="微软雅黑" pitchFamily="34" charset="-122"/>
              </a:rPr>
              <a:t>3.3 </a:t>
            </a:r>
            <a:r>
              <a:rPr lang="zh-CN" altLang="en-US" sz="2400" b="1" dirty="0" smtClean="0">
                <a:solidFill>
                  <a:schemeClr val="bg1"/>
                </a:solidFill>
                <a:latin typeface="微软雅黑" pitchFamily="34" charset="-122"/>
                <a:ea typeface="微软雅黑" pitchFamily="34" charset="-122"/>
              </a:rPr>
              <a:t>开发</a:t>
            </a:r>
            <a:r>
              <a:rPr lang="zh-CN" altLang="en-US" sz="2400" b="1" dirty="0">
                <a:solidFill>
                  <a:schemeClr val="bg1"/>
                </a:solidFill>
                <a:latin typeface="微软雅黑" pitchFamily="34" charset="-122"/>
                <a:ea typeface="微软雅黑" pitchFamily="34" charset="-122"/>
              </a:rPr>
              <a:t>平台的搭建</a:t>
            </a:r>
            <a:endParaRPr lang="zh-CN" altLang="zh-CN" sz="2400" b="1" dirty="0">
              <a:solidFill>
                <a:schemeClr val="bg1"/>
              </a:solidFill>
              <a:latin typeface="微软雅黑" pitchFamily="34" charset="-122"/>
              <a:ea typeface="微软雅黑" pitchFamily="34" charset="-122"/>
            </a:endParaRPr>
          </a:p>
        </p:txBody>
      </p:sp>
      <p:graphicFrame>
        <p:nvGraphicFramePr>
          <p:cNvPr id="19" name="内容占位符 9"/>
          <p:cNvGraphicFramePr>
            <a:graphicFrameLocks noGrp="1"/>
          </p:cNvGraphicFramePr>
          <p:nvPr>
            <p:ph idx="1"/>
            <p:extLst>
              <p:ext uri="{D42A27DB-BD31-4B8C-83A1-F6EECF244321}">
                <p14:modId xmlns:p14="http://schemas.microsoft.com/office/powerpoint/2010/main" val="3813595336"/>
              </p:ext>
            </p:extLst>
          </p:nvPr>
        </p:nvGraphicFramePr>
        <p:xfrm>
          <a:off x="1979712" y="1491630"/>
          <a:ext cx="5760640" cy="2438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062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C:\Users\Administrator\Desktop\第二章\交叉开发环境.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9804" y="631815"/>
            <a:ext cx="5871045" cy="2607980"/>
          </a:xfrm>
          <a:prstGeom prst="rect">
            <a:avLst/>
          </a:prstGeom>
          <a:noFill/>
          <a:ln>
            <a:noFill/>
          </a:ln>
        </p:spPr>
      </p:pic>
      <p:sp>
        <p:nvSpPr>
          <p:cNvPr id="5" name="矩形 4"/>
          <p:cNvSpPr/>
          <p:nvPr/>
        </p:nvSpPr>
        <p:spPr>
          <a:xfrm>
            <a:off x="1" y="339503"/>
            <a:ext cx="327585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3.3.1 </a:t>
            </a:r>
            <a:r>
              <a:rPr lang="zh-CN" altLang="en-US" sz="2400" b="1" dirty="0">
                <a:solidFill>
                  <a:schemeClr val="bg1"/>
                </a:solidFill>
              </a:rPr>
              <a:t>嵌入式开发环境</a:t>
            </a:r>
          </a:p>
        </p:txBody>
      </p:sp>
      <p:sp>
        <p:nvSpPr>
          <p:cNvPr id="2" name="矩形 1"/>
          <p:cNvSpPr/>
          <p:nvPr/>
        </p:nvSpPr>
        <p:spPr>
          <a:xfrm>
            <a:off x="4139952" y="366112"/>
            <a:ext cx="4572000" cy="408445"/>
          </a:xfrm>
          <a:prstGeom prst="rect">
            <a:avLst/>
          </a:prstGeom>
        </p:spPr>
        <p:txBody>
          <a:bodyPr>
            <a:spAutoFit/>
          </a:bodyPr>
          <a:lstStyle/>
          <a:p>
            <a:pPr marL="285750" indent="-285750">
              <a:lnSpc>
                <a:spcPct val="125000"/>
              </a:lnSpc>
              <a:buBlip>
                <a:blip r:embed="rId3"/>
              </a:buBlip>
            </a:pPr>
            <a:r>
              <a:rPr lang="zh-CN" altLang="en-US" b="1" dirty="0" smtClean="0"/>
              <a:t>下载</a:t>
            </a:r>
            <a:r>
              <a:rPr lang="zh-CN" altLang="en-US" b="1" dirty="0"/>
              <a:t>工具将宿主机和目标机连接起来。</a:t>
            </a:r>
          </a:p>
        </p:txBody>
      </p:sp>
      <p:sp>
        <p:nvSpPr>
          <p:cNvPr id="3" name="矩形 2"/>
          <p:cNvSpPr/>
          <p:nvPr/>
        </p:nvSpPr>
        <p:spPr>
          <a:xfrm>
            <a:off x="295764" y="2897742"/>
            <a:ext cx="3556156" cy="1823576"/>
          </a:xfrm>
          <a:prstGeom prst="rect">
            <a:avLst/>
          </a:prstGeom>
        </p:spPr>
        <p:txBody>
          <a:bodyPr wrap="square">
            <a:spAutoFit/>
          </a:bodyPr>
          <a:lstStyle/>
          <a:p>
            <a:pPr marL="285750" lvl="0" indent="-285750">
              <a:lnSpc>
                <a:spcPct val="125000"/>
              </a:lnSpc>
              <a:buBlip>
                <a:blip r:embed="rId3"/>
              </a:buBlip>
            </a:pPr>
            <a:r>
              <a:rPr lang="zh-CN" altLang="en-US" b="1" dirty="0">
                <a:solidFill>
                  <a:prstClr val="black"/>
                </a:solidFill>
              </a:rPr>
              <a:t>宿主机：常指通用</a:t>
            </a:r>
            <a:r>
              <a:rPr lang="en-US" altLang="zh-CN" b="1" dirty="0">
                <a:solidFill>
                  <a:prstClr val="black"/>
                </a:solidFill>
              </a:rPr>
              <a:t>PC</a:t>
            </a:r>
            <a:r>
              <a:rPr lang="zh-CN" altLang="en-US" b="1" dirty="0">
                <a:solidFill>
                  <a:prstClr val="black"/>
                </a:solidFill>
              </a:rPr>
              <a:t>机，在通用</a:t>
            </a:r>
            <a:r>
              <a:rPr lang="en-US" altLang="zh-CN" b="1" dirty="0">
                <a:solidFill>
                  <a:prstClr val="black"/>
                </a:solidFill>
              </a:rPr>
              <a:t>PC</a:t>
            </a:r>
            <a:r>
              <a:rPr lang="zh-CN" altLang="en-US" b="1" dirty="0">
                <a:solidFill>
                  <a:prstClr val="black"/>
                </a:solidFill>
              </a:rPr>
              <a:t>机上</a:t>
            </a:r>
            <a:r>
              <a:rPr lang="zh-CN" altLang="en-US" b="1" dirty="0" smtClean="0">
                <a:solidFill>
                  <a:prstClr val="black"/>
                </a:solidFill>
              </a:rPr>
              <a:t>安装软件开发</a:t>
            </a:r>
            <a:r>
              <a:rPr lang="zh-CN" altLang="en-US" b="1" dirty="0">
                <a:solidFill>
                  <a:prstClr val="black"/>
                </a:solidFill>
              </a:rPr>
              <a:t>工具（如</a:t>
            </a:r>
            <a:r>
              <a:rPr lang="en-US" altLang="zh-CN" b="1" dirty="0" err="1">
                <a:solidFill>
                  <a:prstClr val="black"/>
                </a:solidFill>
              </a:rPr>
              <a:t>keil</a:t>
            </a:r>
            <a:r>
              <a:rPr lang="en-US" altLang="zh-CN" b="1" dirty="0">
                <a:solidFill>
                  <a:prstClr val="black"/>
                </a:solidFill>
              </a:rPr>
              <a:t> </a:t>
            </a:r>
            <a:r>
              <a:rPr lang="zh-CN" altLang="en-US" b="1" dirty="0" smtClean="0">
                <a:solidFill>
                  <a:prstClr val="black"/>
                </a:solidFill>
              </a:rPr>
              <a:t>），</a:t>
            </a:r>
            <a:r>
              <a:rPr lang="zh-CN" altLang="en-US" b="1" dirty="0">
                <a:solidFill>
                  <a:prstClr val="black"/>
                </a:solidFill>
              </a:rPr>
              <a:t>进行代码编辑、程序编译和链接，最后生成目标机运行所需的可执行文件。</a:t>
            </a:r>
            <a:endParaRPr lang="en-US" altLang="zh-CN" b="1" dirty="0">
              <a:solidFill>
                <a:prstClr val="black"/>
              </a:solidFill>
            </a:endParaRPr>
          </a:p>
        </p:txBody>
      </p:sp>
      <p:sp>
        <p:nvSpPr>
          <p:cNvPr id="4" name="矩形 3"/>
          <p:cNvSpPr/>
          <p:nvPr/>
        </p:nvSpPr>
        <p:spPr>
          <a:xfrm>
            <a:off x="4716016" y="2897742"/>
            <a:ext cx="4094088" cy="1823576"/>
          </a:xfrm>
          <a:prstGeom prst="rect">
            <a:avLst/>
          </a:prstGeom>
        </p:spPr>
        <p:txBody>
          <a:bodyPr wrap="square">
            <a:spAutoFit/>
          </a:bodyPr>
          <a:lstStyle/>
          <a:p>
            <a:pPr marL="285750" indent="-285750">
              <a:lnSpc>
                <a:spcPct val="125000"/>
              </a:lnSpc>
              <a:buBlip>
                <a:blip r:embed="rId3"/>
              </a:buBlip>
            </a:pPr>
            <a:r>
              <a:rPr lang="zh-CN" altLang="en-US" b="1" dirty="0">
                <a:solidFill>
                  <a:prstClr val="black"/>
                </a:solidFill>
              </a:rPr>
              <a:t>目标机：嵌入式系统运行的载体，如开发板</a:t>
            </a:r>
            <a:r>
              <a:rPr lang="zh-CN" altLang="en-US" b="1" dirty="0" smtClean="0">
                <a:solidFill>
                  <a:prstClr val="black"/>
                </a:solidFill>
              </a:rPr>
              <a:t>，不能</a:t>
            </a:r>
            <a:r>
              <a:rPr lang="zh-CN" altLang="en-US" b="1" dirty="0">
                <a:solidFill>
                  <a:prstClr val="black"/>
                </a:solidFill>
              </a:rPr>
              <a:t>直接进行嵌入式系统的开发</a:t>
            </a:r>
            <a:r>
              <a:rPr lang="zh-CN" altLang="en-US" b="1" dirty="0" smtClean="0">
                <a:solidFill>
                  <a:prstClr val="black"/>
                </a:solidFill>
              </a:rPr>
              <a:t>，由</a:t>
            </a:r>
            <a:r>
              <a:rPr lang="zh-CN" altLang="en-US" b="1" dirty="0">
                <a:solidFill>
                  <a:prstClr val="black"/>
                </a:solidFill>
              </a:rPr>
              <a:t>宿主机</a:t>
            </a:r>
            <a:r>
              <a:rPr lang="zh-CN" altLang="en-US" b="1" dirty="0" smtClean="0">
                <a:solidFill>
                  <a:prstClr val="black"/>
                </a:solidFill>
              </a:rPr>
              <a:t>将可</a:t>
            </a:r>
            <a:r>
              <a:rPr lang="zh-CN" altLang="en-US" b="1" dirty="0">
                <a:solidFill>
                  <a:prstClr val="black"/>
                </a:solidFill>
              </a:rPr>
              <a:t>执行二进制代码文件下载或烧写进目标机</a:t>
            </a:r>
            <a:r>
              <a:rPr lang="zh-CN" altLang="en-US" b="1" dirty="0" smtClean="0">
                <a:solidFill>
                  <a:prstClr val="black"/>
                </a:solidFill>
              </a:rPr>
              <a:t>中，再</a:t>
            </a:r>
            <a:r>
              <a:rPr lang="zh-CN" altLang="en-US" b="1" dirty="0">
                <a:solidFill>
                  <a:prstClr val="black"/>
                </a:solidFill>
              </a:rPr>
              <a:t>由目标机执行的方式。</a:t>
            </a:r>
          </a:p>
        </p:txBody>
      </p:sp>
    </p:spTree>
    <p:extLst>
      <p:ext uri="{BB962C8B-B14F-4D97-AF65-F5344CB8AC3E}">
        <p14:creationId xmlns:p14="http://schemas.microsoft.com/office/powerpoint/2010/main" val="35066529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27585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3.3.1 </a:t>
            </a:r>
            <a:r>
              <a:rPr lang="zh-CN" altLang="en-US" sz="2400" b="1" dirty="0">
                <a:solidFill>
                  <a:schemeClr val="bg1"/>
                </a:solidFill>
              </a:rPr>
              <a:t>嵌入式开发环境</a:t>
            </a: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56699"/>
            <a:ext cx="7410450" cy="3028950"/>
          </a:xfrm>
          <a:prstGeom prst="rect">
            <a:avLst/>
          </a:prstGeom>
          <a:solidFill>
            <a:schemeClr val="accent2">
              <a:lumMod val="20000"/>
              <a:lumOff val="80000"/>
            </a:schemeClr>
          </a:solidFill>
          <a:ln>
            <a:noFill/>
          </a:ln>
          <a:effectLst/>
        </p:spPr>
      </p:pic>
      <p:sp>
        <p:nvSpPr>
          <p:cNvPr id="7" name="矩形 6"/>
          <p:cNvSpPr/>
          <p:nvPr/>
        </p:nvSpPr>
        <p:spPr>
          <a:xfrm>
            <a:off x="611560" y="915566"/>
            <a:ext cx="7626474" cy="923330"/>
          </a:xfrm>
          <a:prstGeom prst="rect">
            <a:avLst/>
          </a:prstGeom>
          <a:solidFill>
            <a:schemeClr val="accent3">
              <a:lumMod val="20000"/>
              <a:lumOff val="80000"/>
            </a:schemeClr>
          </a:solidFill>
        </p:spPr>
        <p:txBody>
          <a:bodyPr wrap="square">
            <a:spAutoFit/>
          </a:bodyPr>
          <a:lstStyle/>
          <a:p>
            <a:r>
              <a:rPr lang="zh-CN" altLang="en-US" b="1" dirty="0" smtClean="0"/>
              <a:t>      嵌入式</a:t>
            </a:r>
            <a:r>
              <a:rPr lang="zh-CN" altLang="en-US" b="1" dirty="0"/>
              <a:t>系统软件开发一般分为四个阶段：代码编辑、程序编译、链接、调试和下载，每个阶段都需要不同的开发工具来完成，这些开发工具都需要运行在宿主机</a:t>
            </a:r>
            <a:r>
              <a:rPr lang="zh-CN" altLang="en-US" b="1" dirty="0" smtClean="0"/>
              <a:t>上。</a:t>
            </a:r>
            <a:endParaRPr lang="zh-CN" altLang="en-US" b="1" dirty="0"/>
          </a:p>
        </p:txBody>
      </p:sp>
    </p:spTree>
    <p:extLst>
      <p:ext uri="{BB962C8B-B14F-4D97-AF65-F5344CB8AC3E}">
        <p14:creationId xmlns:p14="http://schemas.microsoft.com/office/powerpoint/2010/main" val="3078636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87574"/>
            <a:ext cx="874008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339503"/>
            <a:ext cx="327585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3.3.1 </a:t>
            </a:r>
            <a:r>
              <a:rPr lang="zh-CN" altLang="en-US" sz="2400" b="1" dirty="0">
                <a:solidFill>
                  <a:schemeClr val="bg1"/>
                </a:solidFill>
              </a:rPr>
              <a:t>嵌入式开发环境</a:t>
            </a:r>
          </a:p>
        </p:txBody>
      </p:sp>
      <p:sp>
        <p:nvSpPr>
          <p:cNvPr id="2" name="矩形 1"/>
          <p:cNvSpPr/>
          <p:nvPr/>
        </p:nvSpPr>
        <p:spPr>
          <a:xfrm>
            <a:off x="3995936" y="379053"/>
            <a:ext cx="4556760" cy="400110"/>
          </a:xfrm>
          <a:prstGeom prst="rect">
            <a:avLst/>
          </a:prstGeom>
        </p:spPr>
        <p:txBody>
          <a:bodyPr wrap="none">
            <a:spAutoFit/>
          </a:bodyPr>
          <a:lstStyle/>
          <a:p>
            <a:r>
              <a:rPr lang="en-US" altLang="zh-CN" sz="2000" b="1" dirty="0">
                <a:solidFill>
                  <a:schemeClr val="accent5">
                    <a:lumMod val="75000"/>
                  </a:schemeClr>
                </a:solidFill>
              </a:rPr>
              <a:t>STM32</a:t>
            </a:r>
            <a:r>
              <a:rPr lang="zh-CN" altLang="en-US" sz="2000" b="1" dirty="0">
                <a:solidFill>
                  <a:schemeClr val="accent5">
                    <a:lumMod val="75000"/>
                  </a:schemeClr>
                </a:solidFill>
              </a:rPr>
              <a:t>常用的调试和下载</a:t>
            </a:r>
            <a:r>
              <a:rPr lang="zh-CN" altLang="en-US" sz="2000" b="1" dirty="0" smtClean="0">
                <a:solidFill>
                  <a:schemeClr val="accent5">
                    <a:lumMod val="75000"/>
                  </a:schemeClr>
                </a:solidFill>
              </a:rPr>
              <a:t>工具</a:t>
            </a:r>
            <a:r>
              <a:rPr lang="en-US" altLang="zh-CN" sz="2000" b="1" dirty="0" smtClean="0">
                <a:solidFill>
                  <a:schemeClr val="accent5">
                    <a:lumMod val="75000"/>
                  </a:schemeClr>
                </a:solidFill>
              </a:rPr>
              <a:t>——</a:t>
            </a:r>
            <a:r>
              <a:rPr lang="en-US" altLang="zh-CN" sz="2000" b="1" dirty="0" smtClean="0">
                <a:solidFill>
                  <a:srgbClr val="C15653"/>
                </a:solidFill>
              </a:rPr>
              <a:t>J-Link</a:t>
            </a:r>
            <a:endParaRPr lang="zh-CN" altLang="en-US" sz="2000" b="1" dirty="0">
              <a:solidFill>
                <a:srgbClr val="C15653"/>
              </a:solidFill>
            </a:endParaRPr>
          </a:p>
        </p:txBody>
      </p:sp>
      <p:pic>
        <p:nvPicPr>
          <p:cNvPr id="8" name="图片 7" descr="C:\Users\DELL\Desktop\b17eca8065380cd7e88c79c7a344ad345982810e.jpg"/>
          <p:cNvPicPr/>
          <p:nvPr/>
        </p:nvPicPr>
        <p:blipFill>
          <a:blip r:embed="rId3">
            <a:extLst>
              <a:ext uri="{28A0092B-C50C-407E-A947-70E740481C1C}">
                <a14:useLocalDpi xmlns:a14="http://schemas.microsoft.com/office/drawing/2010/main" val="0"/>
              </a:ext>
            </a:extLst>
          </a:blip>
          <a:srcRect/>
          <a:stretch>
            <a:fillRect/>
          </a:stretch>
        </p:blipFill>
        <p:spPr bwMode="auto">
          <a:xfrm>
            <a:off x="622356" y="1624430"/>
            <a:ext cx="2552065" cy="1630045"/>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707904" y="987574"/>
            <a:ext cx="5010452" cy="2862322"/>
          </a:xfrm>
          <a:prstGeom prst="rect">
            <a:avLst/>
          </a:prstGeom>
        </p:spPr>
        <p:txBody>
          <a:bodyPr wrap="square">
            <a:spAutoFit/>
          </a:bodyPr>
          <a:lstStyle/>
          <a:p>
            <a:pPr marL="285750" indent="-285750">
              <a:lnSpc>
                <a:spcPct val="125000"/>
              </a:lnSpc>
              <a:buClr>
                <a:schemeClr val="accent5">
                  <a:lumMod val="75000"/>
                </a:schemeClr>
              </a:buClr>
              <a:buFont typeface="Wingdings" pitchFamily="2" charset="2"/>
              <a:buChar char="Ø"/>
            </a:pPr>
            <a:r>
              <a:rPr lang="en-GB" altLang="zh-CN" b="1" dirty="0"/>
              <a:t>J-Link</a:t>
            </a:r>
            <a:r>
              <a:rPr lang="zh-CN" altLang="en-US" b="1" dirty="0"/>
              <a:t>是德国</a:t>
            </a:r>
            <a:r>
              <a:rPr lang="en-GB" altLang="zh-CN" b="1" dirty="0"/>
              <a:t>SEGGER</a:t>
            </a:r>
            <a:r>
              <a:rPr lang="zh-CN" altLang="en-US" b="1" dirty="0"/>
              <a:t>公司推出的基于</a:t>
            </a:r>
            <a:r>
              <a:rPr lang="en-GB" altLang="zh-CN" b="1" dirty="0"/>
              <a:t>JTAG</a:t>
            </a:r>
            <a:r>
              <a:rPr lang="zh-CN" altLang="en-US" b="1" dirty="0"/>
              <a:t>的</a:t>
            </a:r>
            <a:r>
              <a:rPr lang="zh-CN" altLang="en-US" b="1" dirty="0" smtClean="0"/>
              <a:t>仿真器；</a:t>
            </a:r>
            <a:endParaRPr lang="en-US" altLang="zh-CN" b="1" dirty="0" smtClean="0"/>
          </a:p>
          <a:p>
            <a:pPr marL="285750" indent="-285750">
              <a:lnSpc>
                <a:spcPct val="125000"/>
              </a:lnSpc>
              <a:buClr>
                <a:schemeClr val="accent5">
                  <a:lumMod val="75000"/>
                </a:schemeClr>
              </a:buClr>
              <a:buFont typeface="Wingdings" pitchFamily="2" charset="2"/>
              <a:buChar char="Ø"/>
            </a:pPr>
            <a:r>
              <a:rPr lang="en-GB" altLang="zh-CN" b="1" dirty="0" smtClean="0"/>
              <a:t>J-L</a:t>
            </a:r>
            <a:r>
              <a:rPr lang="en-US" altLang="zh-CN" b="1" dirty="0" smtClean="0"/>
              <a:t>ink</a:t>
            </a:r>
            <a:r>
              <a:rPr lang="zh-CN" altLang="en-US" b="1" dirty="0" smtClean="0"/>
              <a:t>是</a:t>
            </a:r>
            <a:r>
              <a:rPr lang="zh-CN" altLang="en-US" b="1" dirty="0"/>
              <a:t>一个通用的开发工具，配合</a:t>
            </a:r>
            <a:r>
              <a:rPr lang="en-GB" altLang="zh-CN" b="1" dirty="0"/>
              <a:t>IAR EWAR</a:t>
            </a:r>
            <a:r>
              <a:rPr lang="zh-CN" altLang="en-GB" b="1" dirty="0"/>
              <a:t>，</a:t>
            </a:r>
            <a:r>
              <a:rPr lang="en-GB" altLang="zh-CN" b="1" dirty="0"/>
              <a:t>ADS</a:t>
            </a:r>
            <a:r>
              <a:rPr lang="zh-CN" altLang="en-GB" b="1" dirty="0"/>
              <a:t>，</a:t>
            </a:r>
            <a:r>
              <a:rPr lang="en-GB" altLang="zh-CN" b="1" dirty="0" err="1"/>
              <a:t>Keil</a:t>
            </a:r>
            <a:r>
              <a:rPr lang="zh-CN" altLang="en-GB" b="1" dirty="0"/>
              <a:t>，</a:t>
            </a:r>
            <a:r>
              <a:rPr lang="en-GB" altLang="zh-CN" b="1" dirty="0" err="1"/>
              <a:t>RealView</a:t>
            </a:r>
            <a:r>
              <a:rPr lang="zh-CN" altLang="en-US" b="1" dirty="0"/>
              <a:t>等集成开发</a:t>
            </a:r>
            <a:r>
              <a:rPr lang="zh-CN" altLang="en-US" b="1" dirty="0" smtClean="0"/>
              <a:t>环境；</a:t>
            </a:r>
            <a:endParaRPr lang="en-US" altLang="zh-CN" b="1" dirty="0" smtClean="0"/>
          </a:p>
          <a:p>
            <a:pPr marL="285750" indent="-285750">
              <a:lnSpc>
                <a:spcPct val="125000"/>
              </a:lnSpc>
              <a:buClr>
                <a:schemeClr val="accent5">
                  <a:lumMod val="75000"/>
                </a:schemeClr>
              </a:buClr>
              <a:buFont typeface="Wingdings" pitchFamily="2" charset="2"/>
              <a:buChar char="Ø"/>
            </a:pPr>
            <a:r>
              <a:rPr lang="zh-CN" altLang="en-US" b="1" dirty="0" smtClean="0"/>
              <a:t>支持</a:t>
            </a:r>
            <a:r>
              <a:rPr lang="zh-CN" altLang="en-US" b="1" dirty="0"/>
              <a:t>所有</a:t>
            </a:r>
            <a:r>
              <a:rPr lang="en-GB" altLang="zh-CN" b="1" dirty="0"/>
              <a:t>ARM7/ARM9/ARM11</a:t>
            </a:r>
            <a:r>
              <a:rPr lang="zh-CN" altLang="en-GB" b="1" dirty="0"/>
              <a:t>、</a:t>
            </a:r>
            <a:r>
              <a:rPr lang="en-GB" altLang="zh-CN" b="1" dirty="0"/>
              <a:t>Cortex M0/M1/M3/M4</a:t>
            </a:r>
            <a:r>
              <a:rPr lang="zh-CN" altLang="en-GB" b="1" dirty="0"/>
              <a:t>、</a:t>
            </a:r>
            <a:r>
              <a:rPr lang="en-GB" altLang="zh-CN" b="1" dirty="0"/>
              <a:t>Cortex A5/A8/A9</a:t>
            </a:r>
            <a:r>
              <a:rPr lang="zh-CN" altLang="en-US" b="1" dirty="0"/>
              <a:t>等内核芯片的</a:t>
            </a:r>
            <a:r>
              <a:rPr lang="zh-CN" altLang="en-US" b="1" dirty="0" smtClean="0"/>
              <a:t>仿真；</a:t>
            </a:r>
            <a:endParaRPr lang="en-US" altLang="zh-CN" b="1" dirty="0" smtClean="0"/>
          </a:p>
          <a:p>
            <a:pPr marL="285750" indent="-285750">
              <a:lnSpc>
                <a:spcPct val="125000"/>
              </a:lnSpc>
              <a:buClr>
                <a:schemeClr val="accent5">
                  <a:lumMod val="75000"/>
                </a:schemeClr>
              </a:buClr>
              <a:buFont typeface="Wingdings" pitchFamily="2" charset="2"/>
              <a:buChar char="Ø"/>
            </a:pPr>
            <a:r>
              <a:rPr lang="zh-CN" altLang="en-US" b="1" dirty="0" smtClean="0"/>
              <a:t>与</a:t>
            </a:r>
            <a:r>
              <a:rPr lang="en-GB" altLang="zh-CN" b="1" dirty="0"/>
              <a:t>IAR</a:t>
            </a:r>
            <a:r>
              <a:rPr lang="zh-CN" altLang="en-GB" b="1" dirty="0"/>
              <a:t>、</a:t>
            </a:r>
            <a:r>
              <a:rPr lang="en-GB" altLang="zh-CN" b="1" dirty="0" err="1"/>
              <a:t>Keil</a:t>
            </a:r>
            <a:r>
              <a:rPr lang="zh-CN" altLang="en-US" b="1" dirty="0"/>
              <a:t>等编译环境无缝</a:t>
            </a:r>
            <a:r>
              <a:rPr lang="zh-CN" altLang="en-US" b="1" dirty="0" smtClean="0"/>
              <a:t>连接。</a:t>
            </a:r>
            <a:endParaRPr lang="zh-CN" altLang="en-US" b="1" dirty="0"/>
          </a:p>
        </p:txBody>
      </p:sp>
      <p:sp>
        <p:nvSpPr>
          <p:cNvPr id="9" name="矩形 8"/>
          <p:cNvSpPr/>
          <p:nvPr/>
        </p:nvSpPr>
        <p:spPr>
          <a:xfrm>
            <a:off x="827584" y="3954443"/>
            <a:ext cx="7560840" cy="784830"/>
          </a:xfrm>
          <a:prstGeom prst="rect">
            <a:avLst/>
          </a:prstGeom>
        </p:spPr>
        <p:txBody>
          <a:bodyPr wrap="square">
            <a:spAutoFit/>
          </a:bodyPr>
          <a:lstStyle/>
          <a:p>
            <a:pPr lvl="0">
              <a:lnSpc>
                <a:spcPct val="125000"/>
              </a:lnSpc>
              <a:buClr>
                <a:srgbClr val="4BACC6">
                  <a:lumMod val="75000"/>
                </a:srgbClr>
              </a:buClr>
            </a:pPr>
            <a:r>
              <a:rPr lang="zh-CN" altLang="en-US" b="1" dirty="0" smtClean="0">
                <a:solidFill>
                  <a:prstClr val="black"/>
                </a:solidFill>
              </a:rPr>
              <a:t>      在</a:t>
            </a:r>
            <a:r>
              <a:rPr lang="zh-CN" altLang="en-US" b="1" dirty="0">
                <a:solidFill>
                  <a:prstClr val="black"/>
                </a:solidFill>
              </a:rPr>
              <a:t>下载速度、效率、功能等方面具有良好的特性，是目前</a:t>
            </a:r>
            <a:r>
              <a:rPr lang="en-GB" altLang="zh-CN" b="1" dirty="0">
                <a:solidFill>
                  <a:prstClr val="black"/>
                </a:solidFill>
              </a:rPr>
              <a:t>ARM</a:t>
            </a:r>
            <a:r>
              <a:rPr lang="zh-CN" altLang="en-US" b="1" dirty="0">
                <a:solidFill>
                  <a:prstClr val="black"/>
                </a:solidFill>
              </a:rPr>
              <a:t>开发中最好最实用的</a:t>
            </a:r>
            <a:r>
              <a:rPr lang="en-GB" altLang="zh-CN" b="1" dirty="0">
                <a:solidFill>
                  <a:prstClr val="black"/>
                </a:solidFill>
              </a:rPr>
              <a:t>JTAG</a:t>
            </a:r>
            <a:r>
              <a:rPr lang="zh-CN" altLang="en-US" b="1" dirty="0">
                <a:solidFill>
                  <a:prstClr val="black"/>
                </a:solidFill>
              </a:rPr>
              <a:t>仿真</a:t>
            </a:r>
            <a:r>
              <a:rPr lang="zh-CN" altLang="en-US" b="1" dirty="0" smtClean="0">
                <a:solidFill>
                  <a:prstClr val="black"/>
                </a:solidFill>
              </a:rPr>
              <a:t>工具。</a:t>
            </a:r>
            <a:endParaRPr lang="zh-CN" altLang="en-US" b="1" dirty="0">
              <a:solidFill>
                <a:prstClr val="black"/>
              </a:solidFill>
            </a:endParaRPr>
          </a:p>
        </p:txBody>
      </p:sp>
    </p:spTree>
    <p:extLst>
      <p:ext uri="{BB962C8B-B14F-4D97-AF65-F5344CB8AC3E}">
        <p14:creationId xmlns:p14="http://schemas.microsoft.com/office/powerpoint/2010/main" val="1119052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5188" y="1203598"/>
            <a:ext cx="8839300" cy="2448272"/>
          </a:xfrm>
          <a:prstGeom prst="rect">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20000"/>
                  <a:lumOff val="80000"/>
                </a:schemeClr>
              </a:solidFill>
            </a:endParaRPr>
          </a:p>
        </p:txBody>
      </p:sp>
      <p:sp>
        <p:nvSpPr>
          <p:cNvPr id="5" name="矩形 4"/>
          <p:cNvSpPr/>
          <p:nvPr/>
        </p:nvSpPr>
        <p:spPr>
          <a:xfrm>
            <a:off x="1" y="339503"/>
            <a:ext cx="327585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3.3.1 </a:t>
            </a:r>
            <a:r>
              <a:rPr lang="zh-CN" altLang="en-US" sz="2400" b="1" dirty="0">
                <a:solidFill>
                  <a:schemeClr val="bg1"/>
                </a:solidFill>
              </a:rPr>
              <a:t>嵌入式开发环境</a:t>
            </a:r>
          </a:p>
        </p:txBody>
      </p:sp>
      <p:sp>
        <p:nvSpPr>
          <p:cNvPr id="2" name="矩形 1"/>
          <p:cNvSpPr/>
          <p:nvPr/>
        </p:nvSpPr>
        <p:spPr>
          <a:xfrm>
            <a:off x="4139952" y="367118"/>
            <a:ext cx="4486228" cy="707886"/>
          </a:xfrm>
          <a:prstGeom prst="rect">
            <a:avLst/>
          </a:prstGeom>
        </p:spPr>
        <p:txBody>
          <a:bodyPr wrap="none">
            <a:spAutoFit/>
          </a:bodyPr>
          <a:lstStyle/>
          <a:p>
            <a:r>
              <a:rPr lang="en-US" altLang="zh-CN" sz="2000" b="1" dirty="0" smtClean="0">
                <a:solidFill>
                  <a:schemeClr val="accent5">
                    <a:lumMod val="75000"/>
                  </a:schemeClr>
                </a:solidFill>
              </a:rPr>
              <a:t>STM32</a:t>
            </a:r>
            <a:r>
              <a:rPr lang="zh-CN" altLang="en-US" sz="2000" b="1" dirty="0" smtClean="0">
                <a:solidFill>
                  <a:schemeClr val="accent5">
                    <a:lumMod val="75000"/>
                  </a:schemeClr>
                </a:solidFill>
              </a:rPr>
              <a:t>常用的调试和下载工具</a:t>
            </a:r>
            <a:endParaRPr lang="en-US" altLang="zh-CN" sz="2000" b="1" dirty="0" smtClean="0">
              <a:solidFill>
                <a:schemeClr val="accent5">
                  <a:lumMod val="75000"/>
                </a:schemeClr>
              </a:solidFill>
            </a:endParaRPr>
          </a:p>
          <a:p>
            <a:r>
              <a:rPr lang="en-US" altLang="zh-CN" sz="2000" b="1" dirty="0" smtClean="0">
                <a:solidFill>
                  <a:schemeClr val="accent5">
                    <a:lumMod val="75000"/>
                  </a:schemeClr>
                </a:solidFill>
              </a:rPr>
              <a:t>                       ——</a:t>
            </a:r>
            <a:r>
              <a:rPr lang="en-US" altLang="zh-CN" sz="2000" b="1" dirty="0" smtClean="0">
                <a:solidFill>
                  <a:srgbClr val="C15653"/>
                </a:solidFill>
              </a:rPr>
              <a:t>ST-Link/V2</a:t>
            </a:r>
            <a:r>
              <a:rPr lang="zh-CN" altLang="en-US" sz="2000" b="1" dirty="0" smtClean="0"/>
              <a:t>和</a:t>
            </a:r>
            <a:r>
              <a:rPr lang="en-US" altLang="zh-CN" sz="2000" b="1" dirty="0" smtClean="0">
                <a:solidFill>
                  <a:srgbClr val="C15653"/>
                </a:solidFill>
              </a:rPr>
              <a:t>ISP</a:t>
            </a:r>
            <a:r>
              <a:rPr lang="zh-CN" altLang="zh-CN" sz="2000" b="1" dirty="0" smtClean="0">
                <a:solidFill>
                  <a:srgbClr val="C15653"/>
                </a:solidFill>
              </a:rPr>
              <a:t>下载器</a:t>
            </a:r>
            <a:endParaRPr lang="zh-CN" altLang="en-US" sz="2000" b="1" dirty="0">
              <a:solidFill>
                <a:srgbClr val="C15653"/>
              </a:solidFill>
            </a:endParaRPr>
          </a:p>
        </p:txBody>
      </p:sp>
      <p:sp>
        <p:nvSpPr>
          <p:cNvPr id="4" name="矩形 3"/>
          <p:cNvSpPr/>
          <p:nvPr/>
        </p:nvSpPr>
        <p:spPr>
          <a:xfrm>
            <a:off x="3563888" y="1323895"/>
            <a:ext cx="4824536" cy="2169825"/>
          </a:xfrm>
          <a:prstGeom prst="rect">
            <a:avLst/>
          </a:prstGeom>
        </p:spPr>
        <p:txBody>
          <a:bodyPr wrap="square">
            <a:spAutoFit/>
          </a:bodyPr>
          <a:lstStyle/>
          <a:p>
            <a:pPr marL="285750" indent="-285750">
              <a:lnSpc>
                <a:spcPct val="125000"/>
              </a:lnSpc>
              <a:buClr>
                <a:schemeClr val="accent5">
                  <a:lumMod val="75000"/>
                </a:schemeClr>
              </a:buClr>
              <a:buFont typeface="Wingdings" pitchFamily="2" charset="2"/>
              <a:buChar char="Ø"/>
            </a:pPr>
            <a:r>
              <a:rPr lang="en-US" altLang="zh-CN" b="1" dirty="0"/>
              <a:t>ST-Link/V2</a:t>
            </a:r>
            <a:r>
              <a:rPr lang="zh-CN" altLang="en-US" b="1" dirty="0"/>
              <a:t>是专门针对意法半导体</a:t>
            </a:r>
            <a:r>
              <a:rPr lang="en-US" altLang="zh-CN" b="1" dirty="0"/>
              <a:t>STM8</a:t>
            </a:r>
            <a:r>
              <a:rPr lang="zh-CN" altLang="en-US" b="1" dirty="0"/>
              <a:t>和</a:t>
            </a:r>
            <a:r>
              <a:rPr lang="en-US" altLang="zh-CN" b="1" dirty="0"/>
              <a:t>STM32</a:t>
            </a:r>
            <a:r>
              <a:rPr lang="zh-CN" altLang="en-US" b="1" dirty="0"/>
              <a:t>系列芯片的</a:t>
            </a:r>
            <a:r>
              <a:rPr lang="zh-CN" altLang="en-US" b="1" dirty="0" smtClean="0"/>
              <a:t>仿真器；</a:t>
            </a:r>
            <a:endParaRPr lang="en-US" altLang="zh-CN" b="1" dirty="0" smtClean="0"/>
          </a:p>
          <a:p>
            <a:pPr marL="285750" indent="-285750">
              <a:lnSpc>
                <a:spcPct val="125000"/>
              </a:lnSpc>
              <a:buClr>
                <a:schemeClr val="accent5">
                  <a:lumMod val="75000"/>
                </a:schemeClr>
              </a:buClr>
              <a:buFont typeface="Wingdings" pitchFamily="2" charset="2"/>
              <a:buChar char="Ø"/>
            </a:pPr>
            <a:r>
              <a:rPr lang="zh-CN" altLang="en-US" b="1" dirty="0" smtClean="0"/>
              <a:t>采用</a:t>
            </a:r>
            <a:r>
              <a:rPr lang="en-US" altLang="zh-CN" b="1" dirty="0"/>
              <a:t>USB2.0</a:t>
            </a:r>
            <a:r>
              <a:rPr lang="zh-CN" altLang="en-US" b="1" dirty="0"/>
              <a:t>接口进行</a:t>
            </a:r>
            <a:r>
              <a:rPr lang="en-US" altLang="zh-CN" b="1" dirty="0"/>
              <a:t>SWIM/JTAG/SWD</a:t>
            </a:r>
            <a:r>
              <a:rPr lang="zh-CN" altLang="en-US" b="1" dirty="0" smtClean="0"/>
              <a:t>下载；</a:t>
            </a:r>
            <a:endParaRPr lang="en-US" altLang="zh-CN" b="1" dirty="0" smtClean="0"/>
          </a:p>
          <a:p>
            <a:pPr marL="285750" indent="-285750">
              <a:lnSpc>
                <a:spcPct val="125000"/>
              </a:lnSpc>
              <a:buClr>
                <a:schemeClr val="accent5">
                  <a:lumMod val="75000"/>
                </a:schemeClr>
              </a:buClr>
              <a:buFont typeface="Wingdings" pitchFamily="2" charset="2"/>
              <a:buChar char="Ø"/>
            </a:pPr>
            <a:r>
              <a:rPr lang="zh-CN" altLang="en-US" b="1" dirty="0" smtClean="0"/>
              <a:t>下载</a:t>
            </a:r>
            <a:r>
              <a:rPr lang="zh-CN" altLang="en-US" b="1" dirty="0"/>
              <a:t>速度</a:t>
            </a:r>
            <a:r>
              <a:rPr lang="zh-CN" altLang="en-US" b="1" dirty="0" smtClean="0"/>
              <a:t>快；</a:t>
            </a:r>
            <a:endParaRPr lang="en-US" altLang="zh-CN" b="1" dirty="0" smtClean="0"/>
          </a:p>
          <a:p>
            <a:pPr marL="285750" indent="-285750">
              <a:lnSpc>
                <a:spcPct val="125000"/>
              </a:lnSpc>
              <a:buClr>
                <a:schemeClr val="accent5">
                  <a:lumMod val="75000"/>
                </a:schemeClr>
              </a:buClr>
              <a:buFont typeface="Wingdings" pitchFamily="2" charset="2"/>
              <a:buChar char="Ø"/>
            </a:pPr>
            <a:r>
              <a:rPr lang="zh-CN" altLang="en-US" b="1" dirty="0" smtClean="0"/>
              <a:t>支持</a:t>
            </a:r>
            <a:r>
              <a:rPr lang="zh-CN" altLang="en-US" b="1" dirty="0"/>
              <a:t>全速运行、单步调试、断点调试等各种调试</a:t>
            </a:r>
            <a:r>
              <a:rPr lang="zh-CN" altLang="en-US" b="1" dirty="0" smtClean="0"/>
              <a:t>方法，可</a:t>
            </a:r>
            <a:r>
              <a:rPr lang="zh-CN" altLang="en-US" b="1" dirty="0"/>
              <a:t>查看</a:t>
            </a:r>
            <a:r>
              <a:rPr lang="en-US" altLang="zh-CN" b="1" dirty="0"/>
              <a:t>IO</a:t>
            </a:r>
            <a:r>
              <a:rPr lang="zh-CN" altLang="en-US" b="1" dirty="0"/>
              <a:t>状态，变量数据等。</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29" y="1412623"/>
            <a:ext cx="2781350" cy="199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66476" y="3795886"/>
            <a:ext cx="7549940" cy="784830"/>
          </a:xfrm>
          <a:prstGeom prst="rect">
            <a:avLst/>
          </a:prstGeom>
          <a:solidFill>
            <a:schemeClr val="accent3">
              <a:lumMod val="20000"/>
              <a:lumOff val="80000"/>
            </a:schemeClr>
          </a:solidFill>
        </p:spPr>
        <p:txBody>
          <a:bodyPr wrap="square">
            <a:spAutoFit/>
          </a:bodyPr>
          <a:lstStyle/>
          <a:p>
            <a:pPr>
              <a:lnSpc>
                <a:spcPct val="125000"/>
              </a:lnSpc>
              <a:buClr>
                <a:schemeClr val="accent5">
                  <a:lumMod val="75000"/>
                </a:schemeClr>
              </a:buClr>
            </a:pPr>
            <a:r>
              <a:rPr lang="en-US" altLang="zh-CN" b="1" dirty="0" smtClean="0">
                <a:solidFill>
                  <a:srgbClr val="C15653"/>
                </a:solidFill>
              </a:rPr>
              <a:t>     ISP</a:t>
            </a:r>
            <a:r>
              <a:rPr lang="zh-CN" altLang="zh-CN" b="1" dirty="0">
                <a:solidFill>
                  <a:srgbClr val="C15653"/>
                </a:solidFill>
              </a:rPr>
              <a:t>下载器</a:t>
            </a:r>
            <a:r>
              <a:rPr lang="zh-CN" altLang="zh-CN" b="1" dirty="0"/>
              <a:t>是串口下载电路，通过上位机仅需一根</a:t>
            </a:r>
            <a:r>
              <a:rPr lang="en-US" altLang="zh-CN" b="1" dirty="0"/>
              <a:t>USB</a:t>
            </a:r>
            <a:r>
              <a:rPr lang="zh-CN" altLang="zh-CN" b="1" dirty="0"/>
              <a:t>线即可实现一键</a:t>
            </a:r>
            <a:r>
              <a:rPr lang="en-US" altLang="zh-CN" b="1" dirty="0"/>
              <a:t>ISP</a:t>
            </a:r>
            <a:r>
              <a:rPr lang="zh-CN" altLang="zh-CN" b="1" dirty="0"/>
              <a:t>下载，缺点是只能烧写下载程序，不能进行在线仿真调试。</a:t>
            </a:r>
          </a:p>
        </p:txBody>
      </p:sp>
    </p:spTree>
    <p:extLst>
      <p:ext uri="{BB962C8B-B14F-4D97-AF65-F5344CB8AC3E}">
        <p14:creationId xmlns:p14="http://schemas.microsoft.com/office/powerpoint/2010/main" val="1744481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27585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049233" cy="461665"/>
          </a:xfrm>
          <a:prstGeom prst="rect">
            <a:avLst/>
          </a:prstGeom>
        </p:spPr>
        <p:txBody>
          <a:bodyPr wrap="none">
            <a:spAutoFit/>
          </a:bodyPr>
          <a:lstStyle/>
          <a:p>
            <a:r>
              <a:rPr lang="en-US" altLang="zh-CN" sz="2400" b="1" dirty="0">
                <a:solidFill>
                  <a:schemeClr val="bg1"/>
                </a:solidFill>
              </a:rPr>
              <a:t>3.3.1 </a:t>
            </a:r>
            <a:r>
              <a:rPr lang="zh-CN" altLang="en-US" sz="2400" b="1" dirty="0">
                <a:solidFill>
                  <a:schemeClr val="bg1"/>
                </a:solidFill>
              </a:rPr>
              <a:t>嵌入式开发环境</a:t>
            </a:r>
          </a:p>
        </p:txBody>
      </p:sp>
      <p:sp>
        <p:nvSpPr>
          <p:cNvPr id="4" name="矩形 3"/>
          <p:cNvSpPr/>
          <p:nvPr/>
        </p:nvSpPr>
        <p:spPr>
          <a:xfrm>
            <a:off x="5436096" y="1359914"/>
            <a:ext cx="3240360" cy="2169825"/>
          </a:xfrm>
          <a:prstGeom prst="rect">
            <a:avLst/>
          </a:prstGeom>
        </p:spPr>
        <p:txBody>
          <a:bodyPr wrap="square">
            <a:spAutoFit/>
          </a:bodyPr>
          <a:lstStyle/>
          <a:p>
            <a:pPr>
              <a:lnSpc>
                <a:spcPct val="125000"/>
              </a:lnSpc>
              <a:spcBef>
                <a:spcPts val="600"/>
              </a:spcBef>
              <a:spcAft>
                <a:spcPts val="600"/>
              </a:spcAft>
              <a:buClr>
                <a:schemeClr val="accent5">
                  <a:lumMod val="75000"/>
                </a:schemeClr>
              </a:buClr>
            </a:pPr>
            <a:r>
              <a:rPr lang="zh-CN" altLang="en-US" b="1" dirty="0" smtClean="0"/>
              <a:t>    将</a:t>
            </a:r>
            <a:r>
              <a:rPr lang="zh-CN" altLang="en-US" b="1" dirty="0"/>
              <a:t>嵌入式系统开发的各个阶段所用到的软件开发工具如编辑器、编译器、链接器、调试和下载器等集成在一个软件中，形成一个集成化、可视化的综合开发工具供开发者使用</a:t>
            </a:r>
            <a:r>
              <a:rPr lang="zh-CN" altLang="en-US" b="1" dirty="0" smtClean="0"/>
              <a:t>。</a:t>
            </a:r>
            <a:endParaRPr lang="zh-CN" altLang="en-US" b="1" dirty="0"/>
          </a:p>
        </p:txBody>
      </p:sp>
      <p:pic>
        <p:nvPicPr>
          <p:cNvPr id="11" name="图片 10" descr="C:\Users\TF\Desktop\Snipaste_2019-01-10_14-14-05.jpg"/>
          <p:cNvPicPr/>
          <p:nvPr/>
        </p:nvPicPr>
        <p:blipFill>
          <a:blip r:embed="rId2">
            <a:extLst>
              <a:ext uri="{28A0092B-C50C-407E-A947-70E740481C1C}">
                <a14:useLocalDpi xmlns:a14="http://schemas.microsoft.com/office/drawing/2010/main" val="0"/>
              </a:ext>
            </a:extLst>
          </a:blip>
          <a:srcRect/>
          <a:stretch>
            <a:fillRect/>
          </a:stretch>
        </p:blipFill>
        <p:spPr bwMode="auto">
          <a:xfrm>
            <a:off x="125188" y="1374400"/>
            <a:ext cx="5074023" cy="2376264"/>
          </a:xfrm>
          <a:prstGeom prst="rect">
            <a:avLst/>
          </a:prstGeom>
          <a:noFill/>
          <a:ln>
            <a:noFill/>
          </a:ln>
        </p:spPr>
      </p:pic>
      <p:sp>
        <p:nvSpPr>
          <p:cNvPr id="3" name="矩形 2"/>
          <p:cNvSpPr/>
          <p:nvPr/>
        </p:nvSpPr>
        <p:spPr>
          <a:xfrm>
            <a:off x="3779912" y="346031"/>
            <a:ext cx="5256583" cy="646331"/>
          </a:xfrm>
          <a:prstGeom prst="rect">
            <a:avLst/>
          </a:prstGeom>
        </p:spPr>
        <p:txBody>
          <a:bodyPr wrap="square">
            <a:spAutoFit/>
          </a:bodyPr>
          <a:lstStyle/>
          <a:p>
            <a:r>
              <a:rPr lang="zh-CN" altLang="en-US" b="1" dirty="0" smtClean="0">
                <a:solidFill>
                  <a:schemeClr val="accent5">
                    <a:lumMod val="75000"/>
                  </a:schemeClr>
                </a:solidFill>
              </a:rPr>
              <a:t>嵌入式</a:t>
            </a:r>
            <a:r>
              <a:rPr lang="zh-CN" altLang="en-US" b="1" dirty="0">
                <a:solidFill>
                  <a:schemeClr val="accent5">
                    <a:lumMod val="75000"/>
                  </a:schemeClr>
                </a:solidFill>
              </a:rPr>
              <a:t>集成开发</a:t>
            </a:r>
            <a:r>
              <a:rPr lang="zh-CN" altLang="en-US" b="1" dirty="0" smtClean="0">
                <a:solidFill>
                  <a:schemeClr val="accent5">
                    <a:lumMod val="75000"/>
                  </a:schemeClr>
                </a:solidFill>
              </a:rPr>
              <a:t>环境</a:t>
            </a:r>
            <a:endParaRPr lang="en-US" altLang="zh-CN" b="1" dirty="0" smtClean="0">
              <a:solidFill>
                <a:schemeClr val="accent5">
                  <a:lumMod val="75000"/>
                </a:schemeClr>
              </a:solidFill>
            </a:endParaRPr>
          </a:p>
          <a:p>
            <a:r>
              <a:rPr lang="en-US" altLang="zh-CN" b="1" dirty="0">
                <a:solidFill>
                  <a:schemeClr val="accent5">
                    <a:lumMod val="75000"/>
                  </a:schemeClr>
                </a:solidFill>
              </a:rPr>
              <a:t> </a:t>
            </a:r>
            <a:r>
              <a:rPr lang="en-US" altLang="zh-CN" b="1" dirty="0" smtClean="0">
                <a:solidFill>
                  <a:schemeClr val="accent5">
                    <a:lumMod val="75000"/>
                  </a:schemeClr>
                </a:solidFill>
              </a:rPr>
              <a:t>       </a:t>
            </a:r>
            <a:r>
              <a:rPr lang="zh-CN" altLang="en-US" b="1" dirty="0" smtClean="0">
                <a:solidFill>
                  <a:schemeClr val="accent5">
                    <a:lumMod val="75000"/>
                  </a:schemeClr>
                </a:solidFill>
              </a:rPr>
              <a:t>（</a:t>
            </a:r>
            <a:r>
              <a:rPr lang="en-US" altLang="zh-CN" b="1" dirty="0">
                <a:solidFill>
                  <a:schemeClr val="accent5">
                    <a:lumMod val="75000"/>
                  </a:schemeClr>
                </a:solidFill>
              </a:rPr>
              <a:t>Integrated Development Environment</a:t>
            </a:r>
            <a:r>
              <a:rPr lang="zh-CN" altLang="en-US" b="1" dirty="0">
                <a:solidFill>
                  <a:schemeClr val="accent5">
                    <a:lumMod val="75000"/>
                  </a:schemeClr>
                </a:solidFill>
              </a:rPr>
              <a:t>，</a:t>
            </a:r>
            <a:r>
              <a:rPr lang="en-US" altLang="zh-CN" b="1" dirty="0">
                <a:solidFill>
                  <a:schemeClr val="accent5">
                    <a:lumMod val="75000"/>
                  </a:schemeClr>
                </a:solidFill>
              </a:rPr>
              <a:t>IDE</a:t>
            </a:r>
            <a:r>
              <a:rPr lang="zh-CN" altLang="en-US" b="1" dirty="0" smtClean="0">
                <a:solidFill>
                  <a:schemeClr val="accent5">
                    <a:lumMod val="75000"/>
                  </a:schemeClr>
                </a:solidFill>
              </a:rPr>
              <a:t>）</a:t>
            </a:r>
            <a:endParaRPr lang="zh-CN" altLang="en-US" dirty="0">
              <a:solidFill>
                <a:schemeClr val="accent5">
                  <a:lumMod val="75000"/>
                </a:schemeClr>
              </a:solidFill>
            </a:endParaRPr>
          </a:p>
        </p:txBody>
      </p:sp>
      <p:sp>
        <p:nvSpPr>
          <p:cNvPr id="7" name="矩形 6"/>
          <p:cNvSpPr/>
          <p:nvPr/>
        </p:nvSpPr>
        <p:spPr>
          <a:xfrm>
            <a:off x="1187624" y="4155926"/>
            <a:ext cx="6912768" cy="369332"/>
          </a:xfrm>
          <a:prstGeom prst="rect">
            <a:avLst/>
          </a:prstGeom>
          <a:solidFill>
            <a:schemeClr val="accent4">
              <a:lumMod val="40000"/>
              <a:lumOff val="60000"/>
            </a:schemeClr>
          </a:solidFill>
        </p:spPr>
        <p:txBody>
          <a:bodyPr wrap="square">
            <a:spAutoFit/>
          </a:bodyPr>
          <a:lstStyle/>
          <a:p>
            <a:r>
              <a:rPr lang="zh-CN" altLang="en-US" b="1" dirty="0"/>
              <a:t>针对</a:t>
            </a:r>
            <a:r>
              <a:rPr lang="en-US" altLang="zh-CN" b="1" dirty="0"/>
              <a:t>ARM</a:t>
            </a:r>
            <a:r>
              <a:rPr lang="zh-CN" altLang="en-US" b="1" dirty="0"/>
              <a:t>内核的主流集成开发环境主要有</a:t>
            </a:r>
            <a:r>
              <a:rPr lang="en-US" altLang="zh-CN" b="1" dirty="0" err="1"/>
              <a:t>Keil</a:t>
            </a:r>
            <a:r>
              <a:rPr lang="en-US" altLang="zh-CN" b="1" dirty="0"/>
              <a:t> MDK</a:t>
            </a:r>
            <a:r>
              <a:rPr lang="zh-CN" altLang="en-US" b="1" dirty="0"/>
              <a:t>和</a:t>
            </a:r>
            <a:r>
              <a:rPr lang="en-US" altLang="zh-CN" b="1" dirty="0"/>
              <a:t>IAR EWARM</a:t>
            </a:r>
            <a:r>
              <a:rPr lang="zh-CN" altLang="en-US" b="1" dirty="0"/>
              <a:t>。</a:t>
            </a:r>
          </a:p>
        </p:txBody>
      </p:sp>
    </p:spTree>
    <p:extLst>
      <p:ext uri="{BB962C8B-B14F-4D97-AF65-F5344CB8AC3E}">
        <p14:creationId xmlns:p14="http://schemas.microsoft.com/office/powerpoint/2010/main" val="13796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403446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909275" cy="461665"/>
          </a:xfrm>
          <a:prstGeom prst="rect">
            <a:avLst/>
          </a:prstGeom>
        </p:spPr>
        <p:txBody>
          <a:bodyPr wrap="none">
            <a:spAutoFit/>
          </a:bodyPr>
          <a:lstStyle/>
          <a:p>
            <a:r>
              <a:rPr lang="en-US" altLang="zh-CN" sz="2400" b="1" dirty="0">
                <a:solidFill>
                  <a:schemeClr val="bg1"/>
                </a:solidFill>
              </a:rPr>
              <a:t>3.3.2 </a:t>
            </a:r>
            <a:r>
              <a:rPr lang="zh-CN" altLang="en-US" sz="2400" b="1" dirty="0">
                <a:solidFill>
                  <a:schemeClr val="bg1"/>
                </a:solidFill>
              </a:rPr>
              <a:t>集成开发环境</a:t>
            </a:r>
            <a:r>
              <a:rPr lang="en-US" altLang="zh-CN" sz="2400" b="1" dirty="0" err="1">
                <a:solidFill>
                  <a:schemeClr val="bg1"/>
                </a:solidFill>
              </a:rPr>
              <a:t>Keil</a:t>
            </a:r>
            <a:r>
              <a:rPr lang="en-US" altLang="zh-CN" sz="2400" b="1" dirty="0">
                <a:solidFill>
                  <a:schemeClr val="bg1"/>
                </a:solidFill>
              </a:rPr>
              <a:t> MDK</a:t>
            </a:r>
            <a:endParaRPr lang="zh-CN" altLang="zh-CN" sz="2400" b="1" dirty="0">
              <a:solidFill>
                <a:schemeClr val="bg1"/>
              </a:solidFill>
            </a:endParaRPr>
          </a:p>
        </p:txBody>
      </p:sp>
      <p:sp>
        <p:nvSpPr>
          <p:cNvPr id="4" name="矩形 3"/>
          <p:cNvSpPr/>
          <p:nvPr/>
        </p:nvSpPr>
        <p:spPr>
          <a:xfrm>
            <a:off x="645288" y="923048"/>
            <a:ext cx="8208912" cy="369332"/>
          </a:xfrm>
          <a:prstGeom prst="rect">
            <a:avLst/>
          </a:prstGeom>
        </p:spPr>
        <p:txBody>
          <a:bodyPr wrap="square">
            <a:spAutoFit/>
          </a:bodyPr>
          <a:lstStyle/>
          <a:p>
            <a:r>
              <a:rPr lang="en-GB" altLang="zh-CN" b="1" dirty="0"/>
              <a:t>MDK——</a:t>
            </a:r>
            <a:r>
              <a:rPr lang="en-GB" altLang="zh-CN" b="1" dirty="0" err="1"/>
              <a:t>Keil</a:t>
            </a:r>
            <a:r>
              <a:rPr lang="en-GB" altLang="zh-CN" b="1" dirty="0"/>
              <a:t> ARM Microcontroller Development Kit</a:t>
            </a:r>
            <a:r>
              <a:rPr lang="zh-CN" altLang="en-GB" b="1" dirty="0"/>
              <a:t>，</a:t>
            </a:r>
            <a:r>
              <a:rPr lang="zh-CN" altLang="en-US" b="1" dirty="0"/>
              <a:t>简称</a:t>
            </a:r>
            <a:r>
              <a:rPr lang="en-GB" altLang="zh-CN" b="1" dirty="0"/>
              <a:t>MDK</a:t>
            </a:r>
            <a:r>
              <a:rPr lang="zh-CN" altLang="en-GB" b="1" dirty="0"/>
              <a:t>，</a:t>
            </a:r>
            <a:r>
              <a:rPr lang="zh-CN" altLang="en-US" b="1" dirty="0"/>
              <a:t>也称作</a:t>
            </a:r>
            <a:r>
              <a:rPr lang="en-GB" altLang="zh-CN" b="1" dirty="0" err="1"/>
              <a:t>Keil</a:t>
            </a:r>
            <a:r>
              <a:rPr lang="en-GB" altLang="zh-CN" b="1" dirty="0"/>
              <a:t> MDK</a:t>
            </a:r>
            <a:endParaRPr lang="zh-CN" altLang="en-US" b="1" dirty="0"/>
          </a:p>
        </p:txBody>
      </p:sp>
      <p:pic>
        <p:nvPicPr>
          <p:cNvPr id="15" name="图片 14" descr="H:\截图\Snipaste_2019-01-03_14-15-5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19622"/>
            <a:ext cx="6157805" cy="3020541"/>
          </a:xfrm>
          <a:prstGeom prst="rect">
            <a:avLst/>
          </a:prstGeom>
          <a:noFill/>
          <a:ln>
            <a:noFill/>
          </a:ln>
        </p:spPr>
      </p:pic>
      <p:sp>
        <p:nvSpPr>
          <p:cNvPr id="16" name="矩形 15"/>
          <p:cNvSpPr/>
          <p:nvPr/>
        </p:nvSpPr>
        <p:spPr>
          <a:xfrm>
            <a:off x="3350894" y="4440163"/>
            <a:ext cx="2452755" cy="369332"/>
          </a:xfrm>
          <a:prstGeom prst="rect">
            <a:avLst/>
          </a:prstGeom>
        </p:spPr>
        <p:txBody>
          <a:bodyPr wrap="square">
            <a:spAutoFit/>
          </a:bodyPr>
          <a:lstStyle/>
          <a:p>
            <a:pPr algn="ctr"/>
            <a:r>
              <a:rPr lang="en-US" altLang="zh-CN" b="1" dirty="0" err="1"/>
              <a:t>Keil</a:t>
            </a:r>
            <a:r>
              <a:rPr lang="en-US" altLang="zh-CN" b="1" dirty="0"/>
              <a:t> MDK</a:t>
            </a:r>
            <a:r>
              <a:rPr lang="zh-CN" altLang="zh-CN" b="1" dirty="0"/>
              <a:t>组成框图</a:t>
            </a:r>
            <a:endParaRPr lang="zh-CN" altLang="en-US" b="1" dirty="0"/>
          </a:p>
        </p:txBody>
      </p:sp>
    </p:spTree>
    <p:extLst>
      <p:ext uri="{BB962C8B-B14F-4D97-AF65-F5344CB8AC3E}">
        <p14:creationId xmlns:p14="http://schemas.microsoft.com/office/powerpoint/2010/main" val="2052534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403446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909275" cy="461665"/>
          </a:xfrm>
          <a:prstGeom prst="rect">
            <a:avLst/>
          </a:prstGeom>
        </p:spPr>
        <p:txBody>
          <a:bodyPr wrap="none">
            <a:spAutoFit/>
          </a:bodyPr>
          <a:lstStyle/>
          <a:p>
            <a:r>
              <a:rPr lang="en-US" altLang="zh-CN" sz="2400" b="1" dirty="0">
                <a:solidFill>
                  <a:schemeClr val="bg1"/>
                </a:solidFill>
              </a:rPr>
              <a:t>3.3.2 </a:t>
            </a:r>
            <a:r>
              <a:rPr lang="zh-CN" altLang="en-US" sz="2400" b="1" dirty="0">
                <a:solidFill>
                  <a:schemeClr val="bg1"/>
                </a:solidFill>
              </a:rPr>
              <a:t>集成开发环境</a:t>
            </a:r>
            <a:r>
              <a:rPr lang="en-US" altLang="zh-CN" sz="2400" b="1" dirty="0" err="1">
                <a:solidFill>
                  <a:schemeClr val="bg1"/>
                </a:solidFill>
              </a:rPr>
              <a:t>Keil</a:t>
            </a:r>
            <a:r>
              <a:rPr lang="en-US" altLang="zh-CN" sz="2400" b="1" dirty="0">
                <a:solidFill>
                  <a:schemeClr val="bg1"/>
                </a:solidFill>
              </a:rPr>
              <a:t> MDK</a:t>
            </a:r>
            <a:endParaRPr lang="zh-CN" altLang="zh-CN" sz="2400" b="1" dirty="0">
              <a:solidFill>
                <a:schemeClr val="bg1"/>
              </a:solidFill>
            </a:endParaRPr>
          </a:p>
        </p:txBody>
      </p:sp>
      <p:grpSp>
        <p:nvGrpSpPr>
          <p:cNvPr id="3" name="组合 2"/>
          <p:cNvGrpSpPr>
            <a:grpSpLocks noChangeAspect="1"/>
          </p:cNvGrpSpPr>
          <p:nvPr/>
        </p:nvGrpSpPr>
        <p:grpSpPr>
          <a:xfrm>
            <a:off x="899592" y="1995686"/>
            <a:ext cx="7056784" cy="2275426"/>
            <a:chOff x="-464230" y="1275606"/>
            <a:chExt cx="10043634" cy="3238522"/>
          </a:xfr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grpSpPr>
        <p:sp>
          <p:nvSpPr>
            <p:cNvPr id="9" name="任意多边形 17"/>
            <p:cNvSpPr>
              <a:spLocks noChangeArrowheads="1"/>
            </p:cNvSpPr>
            <p:nvPr/>
          </p:nvSpPr>
          <p:spPr bwMode="auto">
            <a:xfrm>
              <a:off x="4597276" y="1275606"/>
              <a:ext cx="4982128" cy="576262"/>
            </a:xfrm>
            <a:custGeom>
              <a:avLst/>
              <a:gdLst>
                <a:gd name="T0" fmla="*/ 86508 w 3275513"/>
                <a:gd name="T1" fmla="*/ 0 h 431880"/>
                <a:gd name="T2" fmla="*/ 9667058 w 3275513"/>
                <a:gd name="T3" fmla="*/ 0 h 431880"/>
                <a:gd name="T4" fmla="*/ 10349345 w 3275513"/>
                <a:gd name="T5" fmla="*/ 684354 h 431880"/>
                <a:gd name="T6" fmla="*/ 9667058 w 3275513"/>
                <a:gd name="T7" fmla="*/ 1368706 h 431880"/>
                <a:gd name="T8" fmla="*/ 2759702 w 3275513"/>
                <a:gd name="T9" fmla="*/ 1368706 h 431880"/>
                <a:gd name="T10" fmla="*/ 2541133 w 3275513"/>
                <a:gd name="T11" fmla="*/ 1127492 h 431880"/>
                <a:gd name="T12" fmla="*/ 219753 w 3275513"/>
                <a:gd name="T13" fmla="*/ 19876 h 431880"/>
                <a:gd name="T14" fmla="*/ 0 w 3275513"/>
                <a:gd name="T15" fmla="*/ 8745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240000" rIns="24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20000"/>
                </a:lnSpc>
              </a:pPr>
              <a:r>
                <a:rPr lang="en-GB" altLang="zh-CN" sz="2600" dirty="0">
                  <a:solidFill>
                    <a:schemeClr val="bg1"/>
                  </a:solidFill>
                  <a:latin typeface="微软雅黑" panose="020B0503020204020204" pitchFamily="34" charset="-122"/>
                  <a:ea typeface="微软雅黑" panose="020B0503020204020204" pitchFamily="34" charset="-122"/>
                </a:rPr>
                <a:t>Software Packs</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10" name="任意多边形 18"/>
            <p:cNvSpPr>
              <a:spLocks noChangeArrowheads="1"/>
            </p:cNvSpPr>
            <p:nvPr/>
          </p:nvSpPr>
          <p:spPr bwMode="auto">
            <a:xfrm>
              <a:off x="-464230" y="3939453"/>
              <a:ext cx="4988479" cy="574675"/>
            </a:xfrm>
            <a:custGeom>
              <a:avLst/>
              <a:gdLst>
                <a:gd name="T0" fmla="*/ 683319 w 3279285"/>
                <a:gd name="T1" fmla="*/ 0 h 431880"/>
                <a:gd name="T2" fmla="*/ 7445905 w 3279285"/>
                <a:gd name="T3" fmla="*/ 0 h 431880"/>
                <a:gd name="T4" fmla="*/ 7664808 w 3279285"/>
                <a:gd name="T5" fmla="*/ 238574 h 431880"/>
                <a:gd name="T6" fmla="*/ 9989691 w 3279285"/>
                <a:gd name="T7" fmla="*/ 1334033 h 431880"/>
                <a:gd name="T8" fmla="*/ 10376936 w 3279285"/>
                <a:gd name="T9" fmla="*/ 1353404 h 431880"/>
                <a:gd name="T10" fmla="*/ 10374050 w 3279285"/>
                <a:gd name="T11" fmla="*/ 1353692 h 431880"/>
                <a:gd name="T12" fmla="*/ 683319 w 3279285"/>
                <a:gd name="T13" fmla="*/ 1353692 h 431880"/>
                <a:gd name="T14" fmla="*/ 0 w 3279285"/>
                <a:gd name="T15" fmla="*/ 676844 h 431880"/>
                <a:gd name="T16" fmla="*/ 683319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240000" rIns="24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GB" altLang="zh-CN" sz="2600" dirty="0">
                  <a:solidFill>
                    <a:schemeClr val="bg1"/>
                  </a:solidFill>
                  <a:latin typeface="微软雅黑" panose="020B0503020204020204" pitchFamily="34" charset="-122"/>
                  <a:ea typeface="微软雅黑" panose="020B0503020204020204" pitchFamily="34" charset="-122"/>
                </a:rPr>
                <a:t>MDK Tools</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11" name="同心圆 17"/>
            <p:cNvSpPr>
              <a:spLocks noChangeArrowheads="1"/>
            </p:cNvSpPr>
            <p:nvPr/>
          </p:nvSpPr>
          <p:spPr bwMode="auto">
            <a:xfrm>
              <a:off x="3097086" y="1440706"/>
              <a:ext cx="2903539" cy="2906712"/>
            </a:xfrm>
            <a:custGeom>
              <a:avLst/>
              <a:gdLst>
                <a:gd name="T0" fmla="*/ 0 w 2903538"/>
                <a:gd name="T1" fmla="*/ 1453356 h 2906712"/>
                <a:gd name="T2" fmla="*/ 1451769 w 2903538"/>
                <a:gd name="T3" fmla="*/ 0 h 2906712"/>
                <a:gd name="T4" fmla="*/ 2903538 w 2903538"/>
                <a:gd name="T5" fmla="*/ 1453356 h 2906712"/>
                <a:gd name="T6" fmla="*/ 1451769 w 2903538"/>
                <a:gd name="T7" fmla="*/ 2906712 h 2906712"/>
                <a:gd name="T8" fmla="*/ 0 w 2903538"/>
                <a:gd name="T9" fmla="*/ 1453356 h 2906712"/>
                <a:gd name="T10" fmla="*/ 183707 w 2903538"/>
                <a:gd name="T11" fmla="*/ 1453356 h 2906712"/>
                <a:gd name="T12" fmla="*/ 1451769 w 2903538"/>
                <a:gd name="T13" fmla="*/ 2723004 h 2906712"/>
                <a:gd name="T14" fmla="*/ 2719830 w 2903538"/>
                <a:gd name="T15" fmla="*/ 1453356 h 2906712"/>
                <a:gd name="T16" fmla="*/ 1451769 w 2903538"/>
                <a:gd name="T17" fmla="*/ 183707 h 2906712"/>
                <a:gd name="T18" fmla="*/ 183707 w 2903538"/>
                <a:gd name="T19" fmla="*/ 1453356 h 29067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3538"/>
                <a:gd name="T31" fmla="*/ 0 h 2906712"/>
                <a:gd name="T32" fmla="*/ 2903538 w 2903538"/>
                <a:gd name="T33" fmla="*/ 2906712 h 29067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3538" h="2906712">
                  <a:moveTo>
                    <a:pt x="0" y="1453356"/>
                  </a:moveTo>
                  <a:cubicBezTo>
                    <a:pt x="0" y="650690"/>
                    <a:pt x="649979" y="0"/>
                    <a:pt x="1451769" y="0"/>
                  </a:cubicBezTo>
                  <a:cubicBezTo>
                    <a:pt x="2253559" y="0"/>
                    <a:pt x="2903538" y="650690"/>
                    <a:pt x="2903538" y="1453356"/>
                  </a:cubicBezTo>
                  <a:cubicBezTo>
                    <a:pt x="2903538" y="2256022"/>
                    <a:pt x="2253559" y="2906712"/>
                    <a:pt x="1451769" y="2906712"/>
                  </a:cubicBezTo>
                  <a:cubicBezTo>
                    <a:pt x="649979" y="2906712"/>
                    <a:pt x="0" y="2256022"/>
                    <a:pt x="0" y="1453356"/>
                  </a:cubicBezTo>
                  <a:close/>
                  <a:moveTo>
                    <a:pt x="183707" y="1453356"/>
                  </a:moveTo>
                  <a:cubicBezTo>
                    <a:pt x="183707" y="2154564"/>
                    <a:pt x="751438" y="2723005"/>
                    <a:pt x="1451769" y="2723005"/>
                  </a:cubicBezTo>
                  <a:cubicBezTo>
                    <a:pt x="2152100" y="2723005"/>
                    <a:pt x="2719831" y="2154564"/>
                    <a:pt x="2719831" y="1453356"/>
                  </a:cubicBezTo>
                  <a:cubicBezTo>
                    <a:pt x="2719831" y="752148"/>
                    <a:pt x="2152100" y="183707"/>
                    <a:pt x="1451769" y="183707"/>
                  </a:cubicBezTo>
                  <a:cubicBezTo>
                    <a:pt x="751438" y="183707"/>
                    <a:pt x="183707" y="752148"/>
                    <a:pt x="183707" y="1453356"/>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b="1" dirty="0" err="1">
                  <a:solidFill>
                    <a:srgbClr val="094162"/>
                  </a:solidFill>
                  <a:latin typeface="微软雅黑" panose="020B0503020204020204" pitchFamily="34" charset="-122"/>
                  <a:ea typeface="微软雅黑" panose="020B0503020204020204" pitchFamily="34" charset="-122"/>
                </a:rPr>
                <a:t>keil</a:t>
              </a:r>
              <a:r>
                <a:rPr lang="en-GB" altLang="zh-CN" b="1" dirty="0">
                  <a:solidFill>
                    <a:srgbClr val="094162"/>
                  </a:solidFill>
                  <a:latin typeface="微软雅黑" panose="020B0503020204020204" pitchFamily="34" charset="-122"/>
                  <a:ea typeface="微软雅黑" panose="020B0503020204020204" pitchFamily="34" charset="-122"/>
                </a:rPr>
                <a:t> </a:t>
              </a:r>
              <a:r>
                <a:rPr lang="en-GB" altLang="zh-CN" b="1" dirty="0" smtClean="0">
                  <a:solidFill>
                    <a:srgbClr val="094162"/>
                  </a:solidFill>
                  <a:latin typeface="微软雅黑" panose="020B0503020204020204" pitchFamily="34" charset="-122"/>
                  <a:ea typeface="微软雅黑" panose="020B0503020204020204" pitchFamily="34" charset="-122"/>
                </a:rPr>
                <a:t>uVision5 </a:t>
              </a:r>
            </a:p>
            <a:p>
              <a:pPr algn="ctr"/>
              <a:r>
                <a:rPr lang="en-GB" altLang="zh-CN" b="1" dirty="0" smtClean="0">
                  <a:solidFill>
                    <a:srgbClr val="094162"/>
                  </a:solidFill>
                  <a:latin typeface="微软雅黑" panose="020B0503020204020204" pitchFamily="34" charset="-122"/>
                  <a:ea typeface="微软雅黑" panose="020B0503020204020204" pitchFamily="34" charset="-122"/>
                </a:rPr>
                <a:t>IDE</a:t>
              </a:r>
              <a:r>
                <a:rPr lang="zh-CN" altLang="en-US" b="1" dirty="0">
                  <a:solidFill>
                    <a:srgbClr val="094162"/>
                  </a:solidFill>
                  <a:latin typeface="微软雅黑" panose="020B0503020204020204" pitchFamily="34" charset="-122"/>
                  <a:ea typeface="微软雅黑" panose="020B0503020204020204" pitchFamily="34" charset="-122"/>
                </a:rPr>
                <a:t>集成开发环境</a:t>
              </a:r>
            </a:p>
          </p:txBody>
        </p:sp>
      </p:grpSp>
      <p:sp>
        <p:nvSpPr>
          <p:cNvPr id="12" name="矩形 3"/>
          <p:cNvSpPr>
            <a:spLocks noChangeArrowheads="1"/>
          </p:cNvSpPr>
          <p:nvPr/>
        </p:nvSpPr>
        <p:spPr bwMode="auto">
          <a:xfrm>
            <a:off x="209645" y="1671037"/>
            <a:ext cx="3150668"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3063"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buClr>
                <a:schemeClr val="accent5">
                  <a:lumMod val="60000"/>
                  <a:lumOff val="40000"/>
                </a:schemeClr>
              </a:buClr>
              <a:buFont typeface="Wingdings" pitchFamily="2" charset="2"/>
              <a:buChar char="u"/>
            </a:pPr>
            <a:r>
              <a:rPr lang="zh-CN" altLang="en-US" b="1" dirty="0" smtClean="0">
                <a:latin typeface="+mn-lt"/>
                <a:ea typeface="+mn-ea"/>
              </a:rPr>
              <a:t>包含所有</a:t>
            </a:r>
            <a:r>
              <a:rPr lang="zh-CN" altLang="en-US" b="1" dirty="0">
                <a:latin typeface="+mn-lt"/>
                <a:ea typeface="+mn-ea"/>
              </a:rPr>
              <a:t>基于</a:t>
            </a:r>
            <a:r>
              <a:rPr lang="en-US" altLang="zh-CN" b="1" dirty="0">
                <a:latin typeface="+mn-lt"/>
                <a:ea typeface="+mn-ea"/>
              </a:rPr>
              <a:t>ARM</a:t>
            </a:r>
            <a:r>
              <a:rPr lang="zh-CN" altLang="en-US" b="1" dirty="0">
                <a:latin typeface="+mn-lt"/>
                <a:ea typeface="+mn-ea"/>
              </a:rPr>
              <a:t>的微控制器的嵌入式应用</a:t>
            </a:r>
            <a:r>
              <a:rPr lang="zh-CN" altLang="en-US" b="1" dirty="0" smtClean="0">
                <a:latin typeface="+mn-lt"/>
                <a:ea typeface="+mn-ea"/>
              </a:rPr>
              <a:t>组件</a:t>
            </a:r>
            <a:endParaRPr lang="en-US" altLang="zh-CN" b="1" dirty="0" smtClean="0">
              <a:latin typeface="+mn-lt"/>
              <a:ea typeface="+mn-ea"/>
            </a:endParaRPr>
          </a:p>
          <a:p>
            <a:pPr algn="just">
              <a:lnSpc>
                <a:spcPct val="125000"/>
              </a:lnSpc>
              <a:buClr>
                <a:schemeClr val="accent5">
                  <a:lumMod val="60000"/>
                  <a:lumOff val="40000"/>
                </a:schemeClr>
              </a:buClr>
              <a:buFont typeface="Wingdings" pitchFamily="2" charset="2"/>
              <a:buChar char="u"/>
            </a:pPr>
            <a:r>
              <a:rPr lang="zh-CN" altLang="en-US" b="1" dirty="0" smtClean="0">
                <a:latin typeface="+mn-lt"/>
                <a:ea typeface="+mn-ea"/>
              </a:rPr>
              <a:t>由</a:t>
            </a:r>
            <a:r>
              <a:rPr lang="en-US" altLang="zh-CN" b="1" dirty="0">
                <a:latin typeface="+mn-lt"/>
                <a:ea typeface="+mn-ea"/>
              </a:rPr>
              <a:t>MDK-Core</a:t>
            </a:r>
            <a:r>
              <a:rPr lang="zh-CN" altLang="en-US" b="1" dirty="0">
                <a:latin typeface="+mn-lt"/>
                <a:ea typeface="+mn-ea"/>
              </a:rPr>
              <a:t>和</a:t>
            </a:r>
            <a:r>
              <a:rPr lang="en-US" altLang="zh-CN" b="1" dirty="0">
                <a:latin typeface="+mn-lt"/>
                <a:ea typeface="+mn-ea"/>
              </a:rPr>
              <a:t>Arm</a:t>
            </a:r>
            <a:r>
              <a:rPr lang="zh-CN" altLang="en-US" b="1" dirty="0">
                <a:latin typeface="+mn-lt"/>
                <a:ea typeface="+mn-ea"/>
              </a:rPr>
              <a:t>编译器两大部分组</a:t>
            </a:r>
            <a:r>
              <a:rPr lang="zh-CN" altLang="en-US" b="1" dirty="0" smtClean="0">
                <a:latin typeface="+mn-lt"/>
                <a:ea typeface="+mn-ea"/>
              </a:rPr>
              <a:t>成</a:t>
            </a:r>
            <a:endParaRPr lang="en-US" altLang="zh-CN" b="1" dirty="0" smtClean="0">
              <a:latin typeface="+mn-lt"/>
              <a:ea typeface="+mn-ea"/>
            </a:endParaRPr>
          </a:p>
          <a:p>
            <a:pPr algn="just">
              <a:lnSpc>
                <a:spcPct val="125000"/>
              </a:lnSpc>
              <a:buClr>
                <a:schemeClr val="accent5">
                  <a:lumMod val="60000"/>
                  <a:lumOff val="40000"/>
                </a:schemeClr>
              </a:buClr>
              <a:buFont typeface="Wingdings" pitchFamily="2" charset="2"/>
              <a:buChar char="u"/>
            </a:pPr>
            <a:r>
              <a:rPr lang="en-US" altLang="zh-CN" b="1" dirty="0" smtClean="0">
                <a:latin typeface="+mn-lt"/>
                <a:ea typeface="+mn-ea"/>
              </a:rPr>
              <a:t>MDK-Core</a:t>
            </a:r>
            <a:r>
              <a:rPr lang="zh-CN" altLang="en-US" b="1" dirty="0">
                <a:latin typeface="+mn-lt"/>
                <a:ea typeface="+mn-ea"/>
              </a:rPr>
              <a:t>主要指</a:t>
            </a:r>
            <a:r>
              <a:rPr lang="en-US" altLang="zh-CN" b="1" dirty="0" err="1">
                <a:latin typeface="+mn-lt"/>
                <a:ea typeface="+mn-ea"/>
              </a:rPr>
              <a:t>keil</a:t>
            </a:r>
            <a:r>
              <a:rPr lang="en-US" altLang="zh-CN" b="1" dirty="0">
                <a:latin typeface="+mn-lt"/>
                <a:ea typeface="+mn-ea"/>
              </a:rPr>
              <a:t> 5</a:t>
            </a:r>
            <a:r>
              <a:rPr lang="zh-CN" altLang="en-US" b="1" dirty="0">
                <a:latin typeface="+mn-lt"/>
                <a:ea typeface="+mn-ea"/>
              </a:rPr>
              <a:t>的软件安装</a:t>
            </a:r>
            <a:r>
              <a:rPr lang="en-US" altLang="zh-CN" b="1" dirty="0">
                <a:latin typeface="+mn-lt"/>
                <a:ea typeface="+mn-ea"/>
              </a:rPr>
              <a:t>exe</a:t>
            </a:r>
            <a:r>
              <a:rPr lang="zh-CN" altLang="en-US" b="1" dirty="0">
                <a:latin typeface="+mn-lt"/>
                <a:ea typeface="+mn-ea"/>
              </a:rPr>
              <a:t>文件</a:t>
            </a:r>
            <a:endParaRPr lang="en-US" altLang="zh-CN" b="1" dirty="0">
              <a:latin typeface="+mn-lt"/>
              <a:ea typeface="+mn-ea"/>
            </a:endParaRPr>
          </a:p>
        </p:txBody>
      </p:sp>
      <p:sp>
        <p:nvSpPr>
          <p:cNvPr id="13" name="矩形 23"/>
          <p:cNvSpPr>
            <a:spLocks noChangeArrowheads="1"/>
          </p:cNvSpPr>
          <p:nvPr/>
        </p:nvSpPr>
        <p:spPr bwMode="auto">
          <a:xfrm>
            <a:off x="5508104" y="2557648"/>
            <a:ext cx="320749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3063"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buClr>
                <a:schemeClr val="accent5">
                  <a:lumMod val="60000"/>
                  <a:lumOff val="40000"/>
                </a:schemeClr>
              </a:buClr>
              <a:buFont typeface="Wingdings" pitchFamily="2" charset="2"/>
              <a:buChar char="u"/>
            </a:pPr>
            <a:r>
              <a:rPr lang="zh-CN" altLang="en-US" b="1" dirty="0" smtClean="0">
                <a:latin typeface="+mn-lt"/>
                <a:ea typeface="+mn-ea"/>
              </a:rPr>
              <a:t>在</a:t>
            </a:r>
            <a:r>
              <a:rPr lang="en-US" altLang="zh-CN" b="1" dirty="0" err="1">
                <a:latin typeface="+mn-lt"/>
                <a:ea typeface="+mn-ea"/>
              </a:rPr>
              <a:t>keil</a:t>
            </a:r>
            <a:r>
              <a:rPr lang="en-US" altLang="zh-CN" b="1" dirty="0">
                <a:latin typeface="+mn-lt"/>
                <a:ea typeface="+mn-ea"/>
              </a:rPr>
              <a:t> 5</a:t>
            </a:r>
            <a:r>
              <a:rPr lang="zh-CN" altLang="en-US" b="1" dirty="0">
                <a:latin typeface="+mn-lt"/>
                <a:ea typeface="+mn-ea"/>
              </a:rPr>
              <a:t>集成开发软件安装好后，针对具体芯片使用相应设备开发包，安装相应设备的驱动支持</a:t>
            </a:r>
            <a:r>
              <a:rPr lang="zh-CN" altLang="en-US" b="1" dirty="0" smtClean="0">
                <a:latin typeface="+mn-lt"/>
                <a:ea typeface="+mn-ea"/>
              </a:rPr>
              <a:t>程序。</a:t>
            </a:r>
            <a:endParaRPr lang="en-US" altLang="zh-CN" b="1" dirty="0">
              <a:latin typeface="+mn-lt"/>
              <a:ea typeface="+mn-ea"/>
            </a:endParaRPr>
          </a:p>
        </p:txBody>
      </p:sp>
      <p:sp>
        <p:nvSpPr>
          <p:cNvPr id="14" name="矩形 13"/>
          <p:cNvSpPr/>
          <p:nvPr/>
        </p:nvSpPr>
        <p:spPr>
          <a:xfrm>
            <a:off x="645288" y="1059582"/>
            <a:ext cx="8208912" cy="369332"/>
          </a:xfrm>
          <a:prstGeom prst="rect">
            <a:avLst/>
          </a:prstGeom>
        </p:spPr>
        <p:txBody>
          <a:bodyPr wrap="square">
            <a:spAutoFit/>
          </a:bodyPr>
          <a:lstStyle/>
          <a:p>
            <a:r>
              <a:rPr lang="en-US" altLang="zh-CN" b="1" dirty="0"/>
              <a:t>MDK</a:t>
            </a:r>
            <a:r>
              <a:rPr lang="zh-CN" altLang="zh-CN" b="1" dirty="0"/>
              <a:t>当前最新的版本是</a:t>
            </a:r>
            <a:r>
              <a:rPr lang="en-US" altLang="zh-CN" b="1" dirty="0"/>
              <a:t>MDK 5.27</a:t>
            </a:r>
            <a:r>
              <a:rPr lang="zh-CN" altLang="zh-CN" b="1" dirty="0"/>
              <a:t>，使用</a:t>
            </a:r>
            <a:r>
              <a:rPr lang="en-US" altLang="zh-CN" b="1" dirty="0" err="1"/>
              <a:t>keil</a:t>
            </a:r>
            <a:r>
              <a:rPr lang="en-US" altLang="zh-CN" b="1" dirty="0"/>
              <a:t> uVision5 IDE</a:t>
            </a:r>
            <a:r>
              <a:rPr lang="zh-CN" altLang="zh-CN" b="1" dirty="0"/>
              <a:t>集成开发环境</a:t>
            </a:r>
            <a:endParaRPr lang="zh-CN" altLang="en-US" b="1" dirty="0"/>
          </a:p>
        </p:txBody>
      </p:sp>
    </p:spTree>
    <p:extLst>
      <p:ext uri="{BB962C8B-B14F-4D97-AF65-F5344CB8AC3E}">
        <p14:creationId xmlns:p14="http://schemas.microsoft.com/office/powerpoint/2010/main" val="335924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grpSp>
        <p:nvGrpSpPr>
          <p:cNvPr id="22" name="组合 21"/>
          <p:cNvGrpSpPr/>
          <p:nvPr/>
        </p:nvGrpSpPr>
        <p:grpSpPr>
          <a:xfrm>
            <a:off x="827584" y="1356846"/>
            <a:ext cx="2880320" cy="2448272"/>
            <a:chOff x="1250733" y="1460964"/>
            <a:chExt cx="2880320" cy="2448272"/>
          </a:xfrm>
        </p:grpSpPr>
        <p:sp>
          <p:nvSpPr>
            <p:cNvPr id="8" name="流程图: 过程 7"/>
            <p:cNvSpPr/>
            <p:nvPr/>
          </p:nvSpPr>
          <p:spPr>
            <a:xfrm>
              <a:off x="1250733" y="1460964"/>
              <a:ext cx="2880320" cy="2448272"/>
            </a:xfrm>
            <a:prstGeom prst="flowChartProcess">
              <a:avLst/>
            </a:prstGeom>
            <a:scene3d>
              <a:camera prst="isometricOffAxis2Top">
                <a:rot lat="19200000" lon="3000000" rev="18600000"/>
              </a:camera>
              <a:lightRig rig="threePt" dir="t"/>
            </a:scene3d>
            <a:sp3d>
              <a:bevelT w="63500" h="25400"/>
              <a:bevelB w="889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1" name="TextBox 10"/>
            <p:cNvSpPr txBox="1"/>
            <p:nvPr/>
          </p:nvSpPr>
          <p:spPr>
            <a:xfrm>
              <a:off x="2279453" y="1991330"/>
              <a:ext cx="1440160" cy="584775"/>
            </a:xfrm>
            <a:prstGeom prst="rect">
              <a:avLst/>
            </a:prstGeom>
            <a:noFill/>
            <a:scene3d>
              <a:camera prst="isometricOffAxis2Top">
                <a:rot lat="19200000" lon="3000000" rev="18600000"/>
              </a:camera>
              <a:lightRig rig="threePt" dir="t"/>
            </a:scene3d>
            <a:sp3d>
              <a:bevelB/>
            </a:sp3d>
          </p:spPr>
          <p:txBody>
            <a:bodyPr wrap="square" rtlCol="0">
              <a:spAutoFit/>
            </a:bodyPr>
            <a:lstStyle/>
            <a:p>
              <a:pPr algn="ctr"/>
              <a:r>
                <a:rPr lang="en-GB" altLang="zh-CN" sz="3200" dirty="0" smtClean="0">
                  <a:cs typeface="Times New Roman" pitchFamily="18" charset="0"/>
                </a:rPr>
                <a:t>STM32</a:t>
              </a:r>
            </a:p>
          </p:txBody>
        </p:sp>
        <p:sp>
          <p:nvSpPr>
            <p:cNvPr id="12" name="圆角矩形 11"/>
            <p:cNvSpPr/>
            <p:nvPr/>
          </p:nvSpPr>
          <p:spPr>
            <a:xfrm>
              <a:off x="1475656" y="2283718"/>
              <a:ext cx="1991709" cy="1008112"/>
            </a:xfrm>
            <a:prstGeom prst="roundRect">
              <a:avLst/>
            </a:prstGeom>
            <a:solidFill>
              <a:schemeClr val="accent6">
                <a:lumMod val="60000"/>
                <a:lumOff val="40000"/>
              </a:schemeClr>
            </a:solidFill>
            <a:scene3d>
              <a:camera prst="isometricOffAxis2Top">
                <a:rot lat="19200000" lon="3000000" rev="18600000"/>
              </a:camera>
              <a:lightRig rig="threePt" dir="t"/>
            </a:scene3d>
            <a:sp3d>
              <a:bevelT w="88900" h="25400"/>
              <a:bevelB h="12065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3" name="TextBox 12"/>
            <p:cNvSpPr txBox="1"/>
            <p:nvPr/>
          </p:nvSpPr>
          <p:spPr>
            <a:xfrm>
              <a:off x="1625417" y="2464609"/>
              <a:ext cx="1692188" cy="646331"/>
            </a:xfrm>
            <a:prstGeom prst="rect">
              <a:avLst/>
            </a:prstGeom>
            <a:noFill/>
            <a:scene3d>
              <a:camera prst="isometricOffAxis2Top">
                <a:rot lat="19200000" lon="3000000" rev="18600000"/>
              </a:camera>
              <a:lightRig rig="threePt" dir="t"/>
            </a:scene3d>
            <a:sp3d prstMaterial="matte">
              <a:bevelB/>
            </a:sp3d>
          </p:spPr>
          <p:txBody>
            <a:bodyPr wrap="square" rtlCol="0">
              <a:spAutoFit/>
            </a:bodyPr>
            <a:lstStyle/>
            <a:p>
              <a:pPr algn="ctr"/>
              <a:r>
                <a:rPr lang="en-GB" altLang="zh-CN" b="1" dirty="0" smtClean="0"/>
                <a:t>ARM</a:t>
              </a:r>
            </a:p>
            <a:p>
              <a:r>
                <a:rPr lang="en-GB" altLang="zh-CN" b="1" dirty="0" smtClean="0"/>
                <a:t>Cortex-M3</a:t>
              </a:r>
              <a:r>
                <a:rPr lang="zh-CN" altLang="en-US" b="1" dirty="0" smtClean="0"/>
                <a:t>内核</a:t>
              </a:r>
              <a:endParaRPr lang="zh-CN" altLang="en-US" b="1" dirty="0"/>
            </a:p>
          </p:txBody>
        </p:sp>
      </p:grpSp>
      <p:sp>
        <p:nvSpPr>
          <p:cNvPr id="19" name="椭圆 18"/>
          <p:cNvSpPr/>
          <p:nvPr/>
        </p:nvSpPr>
        <p:spPr>
          <a:xfrm>
            <a:off x="4412340" y="1203598"/>
            <a:ext cx="792088" cy="648072"/>
          </a:xfrm>
          <a:prstGeom prst="ellipse">
            <a:avLst/>
          </a:prstGeom>
          <a:scene3d>
            <a:camera prst="isometricOffAxis1Right"/>
            <a:lightRig rig="threePt" dir="t">
              <a:rot lat="0" lon="0" rev="1200000"/>
            </a:lightRig>
          </a:scene3d>
          <a:sp3d>
            <a:bevelT w="50800" h="82550"/>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GB" altLang="zh-CN" sz="2800" dirty="0"/>
              <a:t>ST</a:t>
            </a:r>
            <a:endParaRPr lang="zh-CN" altLang="en-US" sz="2800" b="1" dirty="0" smtClean="0"/>
          </a:p>
        </p:txBody>
      </p:sp>
      <p:sp>
        <p:nvSpPr>
          <p:cNvPr id="20" name="椭圆 19"/>
          <p:cNvSpPr/>
          <p:nvPr/>
        </p:nvSpPr>
        <p:spPr>
          <a:xfrm>
            <a:off x="4412340" y="2279102"/>
            <a:ext cx="792088" cy="648072"/>
          </a:xfrm>
          <a:prstGeom prst="ellipse">
            <a:avLst/>
          </a:prstGeom>
          <a:scene3d>
            <a:camera prst="isometricOffAxis1Right"/>
            <a:lightRig rig="threePt" dir="t">
              <a:rot lat="0" lon="0" rev="1200000"/>
            </a:lightRig>
          </a:scene3d>
          <a:sp3d>
            <a:bevelT w="50800" h="82550"/>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GB" altLang="zh-CN" sz="2800" dirty="0" smtClean="0"/>
              <a:t>M</a:t>
            </a:r>
            <a:endParaRPr lang="zh-CN" altLang="en-US" sz="2800" b="1" dirty="0" smtClean="0"/>
          </a:p>
        </p:txBody>
      </p:sp>
      <p:sp>
        <p:nvSpPr>
          <p:cNvPr id="21" name="椭圆 20"/>
          <p:cNvSpPr/>
          <p:nvPr/>
        </p:nvSpPr>
        <p:spPr>
          <a:xfrm>
            <a:off x="4412340" y="3435846"/>
            <a:ext cx="792088" cy="648072"/>
          </a:xfrm>
          <a:prstGeom prst="ellipse">
            <a:avLst/>
          </a:prstGeom>
          <a:scene3d>
            <a:camera prst="isometricOffAxis1Right"/>
            <a:lightRig rig="threePt" dir="t">
              <a:rot lat="0" lon="0" rev="1200000"/>
            </a:lightRig>
          </a:scene3d>
          <a:sp3d>
            <a:bevelT w="50800" h="82550"/>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dirty="0" smtClean="0"/>
              <a:t>32</a:t>
            </a:r>
            <a:endParaRPr lang="zh-CN" altLang="en-US" sz="2800" b="1" dirty="0" smtClean="0"/>
          </a:p>
        </p:txBody>
      </p:sp>
      <p:sp>
        <p:nvSpPr>
          <p:cNvPr id="25" name="矩形 24"/>
          <p:cNvSpPr/>
          <p:nvPr/>
        </p:nvSpPr>
        <p:spPr>
          <a:xfrm>
            <a:off x="5867235" y="1317283"/>
            <a:ext cx="1800493" cy="369332"/>
          </a:xfrm>
          <a:prstGeom prst="rect">
            <a:avLst/>
          </a:prstGeom>
          <a:noFill/>
          <a:ln>
            <a:solidFill>
              <a:schemeClr val="accent5">
                <a:lumMod val="75000"/>
              </a:schemeClr>
            </a:solidFill>
          </a:ln>
          <a:scene3d>
            <a:camera prst="obliqueTopLeft"/>
            <a:lightRig rig="threePt" dir="t"/>
          </a:scene3d>
          <a:sp3d prstMaterial="softEdge">
            <a:bevelT w="152400" h="133350"/>
            <a:bevelB w="50800" h="196850" prst="coolSlant"/>
          </a:sp3d>
        </p:spPr>
        <p:txBody>
          <a:bodyPr wrap="none">
            <a:spAutoFit/>
          </a:bodyPr>
          <a:lstStyle/>
          <a:p>
            <a:r>
              <a:rPr lang="zh-CN" altLang="en-US" dirty="0">
                <a:solidFill>
                  <a:prstClr val="black"/>
                </a:solidFill>
              </a:rPr>
              <a:t>意法半导体公司</a:t>
            </a:r>
            <a:endParaRPr lang="zh-CN" altLang="en-US" dirty="0"/>
          </a:p>
        </p:txBody>
      </p:sp>
      <p:sp>
        <p:nvSpPr>
          <p:cNvPr id="26" name="矩形 25"/>
          <p:cNvSpPr/>
          <p:nvPr/>
        </p:nvSpPr>
        <p:spPr>
          <a:xfrm>
            <a:off x="5874227" y="2280843"/>
            <a:ext cx="2286000" cy="646331"/>
          </a:xfrm>
          <a:prstGeom prst="rect">
            <a:avLst/>
          </a:prstGeom>
          <a:noFill/>
          <a:ln>
            <a:solidFill>
              <a:schemeClr val="accent5">
                <a:lumMod val="75000"/>
              </a:schemeClr>
            </a:solidFill>
          </a:ln>
          <a:scene3d>
            <a:camera prst="obliqueTopLeft"/>
            <a:lightRig rig="threePt" dir="t"/>
          </a:scene3d>
          <a:sp3d prstMaterial="softEdge">
            <a:bevelT w="152400" h="133350"/>
            <a:bevelB w="50800" h="196850" prst="coolSlant"/>
          </a:sp3d>
        </p:spPr>
        <p:txBody>
          <a:bodyPr>
            <a:spAutoFit/>
          </a:bodyPr>
          <a:lstStyle/>
          <a:p>
            <a:r>
              <a:rPr lang="en-GB" altLang="zh-CN" dirty="0">
                <a:solidFill>
                  <a:prstClr val="black"/>
                </a:solidFill>
              </a:rPr>
              <a:t>Microelectronics</a:t>
            </a:r>
            <a:r>
              <a:rPr lang="zh-CN" altLang="en-US" dirty="0">
                <a:solidFill>
                  <a:prstClr val="black"/>
                </a:solidFill>
              </a:rPr>
              <a:t>的缩写，表示微控制器</a:t>
            </a:r>
            <a:endParaRPr lang="zh-CN" altLang="en-US" dirty="0"/>
          </a:p>
        </p:txBody>
      </p:sp>
      <p:sp>
        <p:nvSpPr>
          <p:cNvPr id="27" name="矩形 26"/>
          <p:cNvSpPr/>
          <p:nvPr/>
        </p:nvSpPr>
        <p:spPr>
          <a:xfrm>
            <a:off x="5874227" y="3437587"/>
            <a:ext cx="2763034" cy="646331"/>
          </a:xfrm>
          <a:prstGeom prst="rect">
            <a:avLst/>
          </a:prstGeom>
          <a:noFill/>
          <a:ln>
            <a:solidFill>
              <a:schemeClr val="accent5">
                <a:lumMod val="75000"/>
              </a:schemeClr>
            </a:solidFill>
          </a:ln>
          <a:scene3d>
            <a:camera prst="obliqueTopLeft"/>
            <a:lightRig rig="threePt" dir="t"/>
          </a:scene3d>
          <a:sp3d prstMaterial="softEdge">
            <a:bevelT w="152400" h="133350"/>
            <a:bevelB w="50800" h="196850" prst="coolSlant"/>
          </a:sp3d>
        </p:spPr>
        <p:txBody>
          <a:bodyPr wrap="square">
            <a:spAutoFit/>
          </a:bodyPr>
          <a:lstStyle/>
          <a:p>
            <a:r>
              <a:rPr lang="en-US" altLang="zh-CN" dirty="0">
                <a:solidFill>
                  <a:prstClr val="black"/>
                </a:solidFill>
              </a:rPr>
              <a:t>32</a:t>
            </a:r>
            <a:r>
              <a:rPr lang="zh-CN" altLang="en-US" dirty="0">
                <a:solidFill>
                  <a:prstClr val="black"/>
                </a:solidFill>
              </a:rPr>
              <a:t>位的意思，表示这是一个</a:t>
            </a:r>
            <a:r>
              <a:rPr lang="en-US" altLang="zh-CN" dirty="0">
                <a:solidFill>
                  <a:prstClr val="black"/>
                </a:solidFill>
              </a:rPr>
              <a:t>32</a:t>
            </a:r>
            <a:r>
              <a:rPr lang="zh-CN" altLang="en-US" dirty="0">
                <a:solidFill>
                  <a:prstClr val="black"/>
                </a:solidFill>
              </a:rPr>
              <a:t>位的微处理器芯片</a:t>
            </a:r>
            <a:endParaRPr lang="zh-CN" altLang="en-US" dirty="0"/>
          </a:p>
        </p:txBody>
      </p:sp>
      <p:cxnSp>
        <p:nvCxnSpPr>
          <p:cNvPr id="29" name="直接连接符 28"/>
          <p:cNvCxnSpPr/>
          <p:nvPr/>
        </p:nvCxnSpPr>
        <p:spPr>
          <a:xfrm>
            <a:off x="5204428" y="1479898"/>
            <a:ext cx="591708" cy="0"/>
          </a:xfrm>
          <a:prstGeom prst="line">
            <a:avLst/>
          </a:prstGeom>
          <a:ln w="381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204428" y="2560144"/>
            <a:ext cx="591708" cy="0"/>
          </a:xfrm>
          <a:prstGeom prst="line">
            <a:avLst/>
          </a:prstGeom>
          <a:ln w="381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204428" y="3762724"/>
            <a:ext cx="591708" cy="0"/>
          </a:xfrm>
          <a:prstGeom prst="line">
            <a:avLst/>
          </a:prstGeom>
          <a:ln w="381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920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33395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208764" cy="461665"/>
          </a:xfrm>
          <a:prstGeom prst="rect">
            <a:avLst/>
          </a:prstGeom>
        </p:spPr>
        <p:txBody>
          <a:bodyPr wrap="none">
            <a:spAutoFit/>
          </a:bodyPr>
          <a:lstStyle/>
          <a:p>
            <a:r>
              <a:rPr lang="en-US" altLang="zh-CN" sz="2400" b="1" dirty="0">
                <a:solidFill>
                  <a:schemeClr val="bg1"/>
                </a:solidFill>
              </a:rPr>
              <a:t>3.3.2 </a:t>
            </a:r>
            <a:r>
              <a:rPr lang="zh-CN" altLang="en-US" sz="2400" b="1" dirty="0">
                <a:solidFill>
                  <a:schemeClr val="bg1"/>
                </a:solidFill>
              </a:rPr>
              <a:t>集成开发环境</a:t>
            </a:r>
            <a:r>
              <a:rPr lang="en-US" altLang="zh-CN" sz="2400" b="1" dirty="0" err="1" smtClean="0">
                <a:solidFill>
                  <a:schemeClr val="bg1"/>
                </a:solidFill>
              </a:rPr>
              <a:t>Keil</a:t>
            </a:r>
            <a:endParaRPr lang="zh-CN" altLang="zh-CN" sz="2400" b="1" dirty="0">
              <a:solidFill>
                <a:schemeClr val="bg1"/>
              </a:solidFill>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03598"/>
            <a:ext cx="4376737"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48064" y="915566"/>
            <a:ext cx="3528392" cy="11009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从</a:t>
            </a:r>
            <a:r>
              <a:rPr lang="en-GB" altLang="zh-CN" b="1" dirty="0" err="1" smtClean="0"/>
              <a:t>Keil</a:t>
            </a:r>
            <a:r>
              <a:rPr lang="zh-CN" altLang="en-US" b="1" dirty="0"/>
              <a:t>官网</a:t>
            </a:r>
            <a:r>
              <a:rPr lang="en-GB" altLang="zh-CN" b="1" dirty="0"/>
              <a:t>https://www.keil.com/download/</a:t>
            </a:r>
            <a:r>
              <a:rPr lang="zh-CN" altLang="en-US" b="1" dirty="0"/>
              <a:t>下载最新的</a:t>
            </a:r>
            <a:r>
              <a:rPr lang="en-GB" altLang="zh-CN" b="1" dirty="0" err="1"/>
              <a:t>Keil</a:t>
            </a:r>
            <a:r>
              <a:rPr lang="zh-CN" altLang="en-US" b="1" dirty="0"/>
              <a:t>软件</a:t>
            </a:r>
          </a:p>
        </p:txBody>
      </p:sp>
      <p:sp>
        <p:nvSpPr>
          <p:cNvPr id="4" name="矩形 3"/>
          <p:cNvSpPr/>
          <p:nvPr/>
        </p:nvSpPr>
        <p:spPr>
          <a:xfrm>
            <a:off x="5148064" y="2355726"/>
            <a:ext cx="3528392" cy="7546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zh-CN" b="1" dirty="0"/>
              <a:t>在安装</a:t>
            </a:r>
            <a:r>
              <a:rPr lang="en-US" altLang="zh-CN" b="1" dirty="0" err="1"/>
              <a:t>Keil</a:t>
            </a:r>
            <a:r>
              <a:rPr lang="zh-CN" altLang="zh-CN" b="1" dirty="0"/>
              <a:t>软件时，其安装路径最好不要包含中文</a:t>
            </a:r>
            <a:endParaRPr lang="zh-CN" altLang="en-US" b="1" dirty="0"/>
          </a:p>
        </p:txBody>
      </p:sp>
      <p:sp>
        <p:nvSpPr>
          <p:cNvPr id="7" name="矩形 6"/>
          <p:cNvSpPr/>
          <p:nvPr/>
        </p:nvSpPr>
        <p:spPr>
          <a:xfrm>
            <a:off x="5148064" y="3485697"/>
            <a:ext cx="3528392" cy="7546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zh-CN" b="1" dirty="0" smtClean="0"/>
              <a:t>界面由</a:t>
            </a:r>
            <a:r>
              <a:rPr lang="zh-CN" altLang="zh-CN" b="1" dirty="0"/>
              <a:t>菜单栏、快捷工具栏、工程工作空间和编译输出窗口组成。</a:t>
            </a:r>
            <a:endParaRPr lang="zh-CN" altLang="en-US" b="1" dirty="0"/>
          </a:p>
        </p:txBody>
      </p:sp>
    </p:spTree>
    <p:extLst>
      <p:ext uri="{BB962C8B-B14F-4D97-AF65-F5344CB8AC3E}">
        <p14:creationId xmlns:p14="http://schemas.microsoft.com/office/powerpoint/2010/main" val="315567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1789510" y="1109129"/>
            <a:ext cx="6408712" cy="43858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a:t>打开</a:t>
            </a:r>
            <a:r>
              <a:rPr lang="en-GB" altLang="zh-CN" b="1" dirty="0" err="1"/>
              <a:t>Keil</a:t>
            </a:r>
            <a:r>
              <a:rPr lang="zh-CN" altLang="en-US" b="1" dirty="0"/>
              <a:t>官网</a:t>
            </a:r>
            <a:r>
              <a:rPr lang="en-GB" altLang="zh-CN" b="1" dirty="0"/>
              <a:t>www.keil.com</a:t>
            </a:r>
            <a:r>
              <a:rPr lang="zh-CN" altLang="en-GB" b="1" dirty="0"/>
              <a:t>，</a:t>
            </a:r>
            <a:r>
              <a:rPr lang="zh-CN" altLang="en-US" b="1" dirty="0"/>
              <a:t>在主页上</a:t>
            </a:r>
            <a:r>
              <a:rPr lang="zh-CN" altLang="en-US" b="1" dirty="0" smtClean="0"/>
              <a:t>找到“</a:t>
            </a:r>
            <a:r>
              <a:rPr lang="en-GB" altLang="zh-CN" b="1" dirty="0" smtClean="0"/>
              <a:t>Products</a:t>
            </a:r>
            <a:r>
              <a:rPr lang="zh-CN" altLang="en-US" b="1" dirty="0" smtClean="0"/>
              <a:t>”一</a:t>
            </a:r>
            <a:r>
              <a:rPr lang="zh-CN" altLang="en-US" b="1" dirty="0"/>
              <a:t>栏</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597" y="1779662"/>
            <a:ext cx="7219303" cy="252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七角星 6"/>
          <p:cNvSpPr/>
          <p:nvPr/>
        </p:nvSpPr>
        <p:spPr>
          <a:xfrm>
            <a:off x="845883" y="104038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1</a:t>
            </a:r>
            <a:endParaRPr lang="zh-CN" altLang="en-US" sz="2800" b="1" dirty="0" smtClean="0"/>
          </a:p>
        </p:txBody>
      </p:sp>
    </p:spTree>
    <p:extLst>
      <p:ext uri="{BB962C8B-B14F-4D97-AF65-F5344CB8AC3E}">
        <p14:creationId xmlns:p14="http://schemas.microsoft.com/office/powerpoint/2010/main" val="2725555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521847" y="1780762"/>
            <a:ext cx="2105937" cy="2516073"/>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en-GB" altLang="zh-CN" b="1" dirty="0" smtClean="0"/>
              <a:t>Products</a:t>
            </a:r>
            <a:r>
              <a:rPr lang="zh-CN" altLang="en-US" b="1" dirty="0" smtClean="0"/>
              <a:t>”</a:t>
            </a:r>
            <a:r>
              <a:rPr lang="zh-CN" altLang="en-GB" b="1" dirty="0" smtClean="0"/>
              <a:t>，</a:t>
            </a:r>
            <a:r>
              <a:rPr lang="zh-CN" altLang="en-US" b="1" dirty="0"/>
              <a:t>进入如</a:t>
            </a:r>
            <a:r>
              <a:rPr lang="zh-CN" altLang="en-US" b="1" dirty="0" smtClean="0"/>
              <a:t>图所</a:t>
            </a:r>
            <a:r>
              <a:rPr lang="zh-CN" altLang="en-US" b="1" dirty="0"/>
              <a:t>示</a:t>
            </a:r>
            <a:r>
              <a:rPr lang="zh-CN" altLang="en-US" b="1" dirty="0" smtClean="0"/>
              <a:t>界面，</a:t>
            </a:r>
            <a:r>
              <a:rPr lang="zh-CN" altLang="en-US" b="1" dirty="0"/>
              <a:t>找到“</a:t>
            </a:r>
            <a:r>
              <a:rPr lang="en-GB" altLang="zh-CN" b="1" dirty="0"/>
              <a:t>ARM development tools”</a:t>
            </a:r>
            <a:r>
              <a:rPr lang="zh-CN" altLang="en-GB" b="1" dirty="0"/>
              <a:t>（</a:t>
            </a:r>
            <a:r>
              <a:rPr lang="zh-CN" altLang="en-US" b="1" dirty="0"/>
              <a:t>以</a:t>
            </a:r>
            <a:r>
              <a:rPr lang="en-GB" altLang="zh-CN" b="1" dirty="0"/>
              <a:t>STM32F1</a:t>
            </a:r>
            <a:r>
              <a:rPr lang="zh-CN" altLang="en-US" b="1" dirty="0"/>
              <a:t>系列为例）</a:t>
            </a:r>
          </a:p>
        </p:txBody>
      </p:sp>
      <p:sp>
        <p:nvSpPr>
          <p:cNvPr id="7" name="七角星 6"/>
          <p:cNvSpPr/>
          <p:nvPr/>
        </p:nvSpPr>
        <p:spPr>
          <a:xfrm>
            <a:off x="341827" y="14196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2</a:t>
            </a:r>
            <a:endParaRPr lang="zh-CN" altLang="en-US" sz="2800" b="1" dirty="0" smtClean="0"/>
          </a:p>
        </p:txBody>
      </p:sp>
      <p:pic>
        <p:nvPicPr>
          <p:cNvPr id="8" name="图片 7" descr="C:\Users\Administrator\Desktop\截图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059832" y="1054868"/>
            <a:ext cx="5742385" cy="3399443"/>
          </a:xfrm>
          <a:prstGeom prst="rect">
            <a:avLst/>
          </a:prstGeom>
          <a:noFill/>
          <a:ln>
            <a:noFill/>
          </a:ln>
        </p:spPr>
      </p:pic>
    </p:spTree>
    <p:extLst>
      <p:ext uri="{BB962C8B-B14F-4D97-AF65-F5344CB8AC3E}">
        <p14:creationId xmlns:p14="http://schemas.microsoft.com/office/powerpoint/2010/main" val="563581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665863" y="1924778"/>
            <a:ext cx="2609993" cy="1477328"/>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zh-CN" altLang="en-US" b="1" dirty="0"/>
              <a:t>“</a:t>
            </a:r>
            <a:r>
              <a:rPr lang="en-GB" altLang="zh-CN" b="1" dirty="0"/>
              <a:t>ARM development tools”</a:t>
            </a:r>
            <a:r>
              <a:rPr lang="zh-CN" altLang="en-GB" b="1" dirty="0"/>
              <a:t>，</a:t>
            </a:r>
            <a:r>
              <a:rPr lang="zh-CN" altLang="en-US" b="1" dirty="0"/>
              <a:t>进入</a:t>
            </a:r>
            <a:r>
              <a:rPr lang="en-GB" altLang="zh-CN" b="1" dirty="0"/>
              <a:t>ARM</a:t>
            </a:r>
            <a:r>
              <a:rPr lang="zh-CN" altLang="en-US" b="1" dirty="0"/>
              <a:t>产品页面</a:t>
            </a:r>
            <a:r>
              <a:rPr lang="zh-CN" altLang="en-US" b="1" dirty="0" smtClean="0"/>
              <a:t>，找到</a:t>
            </a:r>
            <a:r>
              <a:rPr lang="zh-CN" altLang="en-US" b="1" dirty="0"/>
              <a:t>“</a:t>
            </a:r>
            <a:r>
              <a:rPr lang="en-GB" altLang="zh-CN" b="1" dirty="0"/>
              <a:t>Public software Packs”</a:t>
            </a:r>
            <a:endParaRPr lang="zh-CN" altLang="en-US" b="1" dirty="0"/>
          </a:p>
        </p:txBody>
      </p:sp>
      <p:sp>
        <p:nvSpPr>
          <p:cNvPr id="7" name="七角星 6"/>
          <p:cNvSpPr/>
          <p:nvPr/>
        </p:nvSpPr>
        <p:spPr>
          <a:xfrm>
            <a:off x="485843" y="156363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3</a:t>
            </a:r>
            <a:endParaRPr lang="zh-CN" altLang="en-US" sz="2800" b="1" dirty="0" smtClean="0"/>
          </a:p>
        </p:txBody>
      </p:sp>
      <p:pic>
        <p:nvPicPr>
          <p:cNvPr id="9" name="图片 8" descr="C:\Users\Administrator\Desktop\截图0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51920" y="801168"/>
            <a:ext cx="4680520" cy="3788724"/>
          </a:xfrm>
          <a:prstGeom prst="rect">
            <a:avLst/>
          </a:prstGeom>
          <a:noFill/>
          <a:ln>
            <a:noFill/>
          </a:ln>
        </p:spPr>
      </p:pic>
    </p:spTree>
    <p:extLst>
      <p:ext uri="{BB962C8B-B14F-4D97-AF65-F5344CB8AC3E}">
        <p14:creationId xmlns:p14="http://schemas.microsoft.com/office/powerpoint/2010/main" val="3413260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665863" y="1924778"/>
            <a:ext cx="2682001" cy="1477328"/>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zh-CN" altLang="en-US" b="1" dirty="0"/>
              <a:t>“</a:t>
            </a:r>
            <a:r>
              <a:rPr lang="en-GB" altLang="zh-CN" b="1" dirty="0"/>
              <a:t>Public software Packs”</a:t>
            </a:r>
            <a:r>
              <a:rPr lang="zh-CN" altLang="en-GB" b="1" dirty="0"/>
              <a:t>。</a:t>
            </a:r>
            <a:r>
              <a:rPr lang="zh-CN" altLang="en-US" b="1" dirty="0"/>
              <a:t>可以看到很多</a:t>
            </a:r>
            <a:r>
              <a:rPr lang="en-GB" altLang="zh-CN" b="1" dirty="0"/>
              <a:t>packs</a:t>
            </a:r>
            <a:r>
              <a:rPr lang="zh-CN" altLang="en-GB" b="1" dirty="0"/>
              <a:t>，</a:t>
            </a:r>
            <a:r>
              <a:rPr lang="zh-CN" altLang="en-US" b="1" dirty="0"/>
              <a:t>找到你想要的</a:t>
            </a:r>
            <a:r>
              <a:rPr lang="zh-CN" altLang="en-US" b="1" dirty="0" smtClean="0"/>
              <a:t>下载。</a:t>
            </a:r>
            <a:endParaRPr lang="zh-CN" altLang="en-US" b="1" dirty="0"/>
          </a:p>
        </p:txBody>
      </p:sp>
      <p:sp>
        <p:nvSpPr>
          <p:cNvPr id="7" name="七角星 6"/>
          <p:cNvSpPr/>
          <p:nvPr/>
        </p:nvSpPr>
        <p:spPr>
          <a:xfrm>
            <a:off x="485843" y="156363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4</a:t>
            </a:r>
            <a:endParaRPr lang="zh-CN" altLang="en-US" sz="2800" b="1" dirty="0" smtClean="0"/>
          </a:p>
        </p:txBody>
      </p:sp>
      <p:pic>
        <p:nvPicPr>
          <p:cNvPr id="8" name="图片 7" descr="C:\Users\Administrator\Desktop\截图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705505" y="915566"/>
            <a:ext cx="5112568" cy="3677869"/>
          </a:xfrm>
          <a:prstGeom prst="rect">
            <a:avLst/>
          </a:prstGeom>
          <a:noFill/>
          <a:ln>
            <a:noFill/>
          </a:ln>
        </p:spPr>
      </p:pic>
    </p:spTree>
    <p:extLst>
      <p:ext uri="{BB962C8B-B14F-4D97-AF65-F5344CB8AC3E}">
        <p14:creationId xmlns:p14="http://schemas.microsoft.com/office/powerpoint/2010/main" val="4209073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809879" y="1924778"/>
            <a:ext cx="2682001" cy="78483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往下</a:t>
            </a:r>
            <a:r>
              <a:rPr lang="zh-CN" altLang="en-US" b="1" dirty="0"/>
              <a:t>拉</a:t>
            </a:r>
            <a:r>
              <a:rPr lang="zh-CN" altLang="en-US" b="1" dirty="0" smtClean="0"/>
              <a:t>，找到“</a:t>
            </a:r>
            <a:r>
              <a:rPr lang="en-GB" altLang="zh-CN" b="1" dirty="0" err="1" smtClean="0"/>
              <a:t>Keil</a:t>
            </a:r>
            <a:r>
              <a:rPr lang="zh-CN" altLang="en-US" b="1" dirty="0" smtClean="0"/>
              <a:t>”一</a:t>
            </a:r>
            <a:r>
              <a:rPr lang="zh-CN" altLang="en-US" b="1" dirty="0"/>
              <a:t>栏</a:t>
            </a:r>
          </a:p>
        </p:txBody>
      </p:sp>
      <p:sp>
        <p:nvSpPr>
          <p:cNvPr id="7" name="七角星 6"/>
          <p:cNvSpPr/>
          <p:nvPr/>
        </p:nvSpPr>
        <p:spPr>
          <a:xfrm>
            <a:off x="629859" y="156363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5</a:t>
            </a:r>
            <a:endParaRPr lang="zh-CN" altLang="en-US" sz="2800" b="1" dirty="0" smtClean="0"/>
          </a:p>
        </p:txBody>
      </p:sp>
      <p:pic>
        <p:nvPicPr>
          <p:cNvPr id="9" name="图片 8" descr="C:\Users\Administrator\Desktop\截图0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139952" y="508733"/>
            <a:ext cx="4105185" cy="4032448"/>
          </a:xfrm>
          <a:prstGeom prst="rect">
            <a:avLst/>
          </a:prstGeom>
          <a:noFill/>
          <a:ln>
            <a:noFill/>
          </a:ln>
        </p:spPr>
      </p:pic>
    </p:spTree>
    <p:extLst>
      <p:ext uri="{BB962C8B-B14F-4D97-AF65-F5344CB8AC3E}">
        <p14:creationId xmlns:p14="http://schemas.microsoft.com/office/powerpoint/2010/main" val="32158714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881887" y="1842085"/>
            <a:ext cx="2970033" cy="2516073"/>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在</a:t>
            </a:r>
            <a:r>
              <a:rPr lang="en-GB" altLang="zh-CN" b="1" dirty="0" err="1"/>
              <a:t>Keil</a:t>
            </a:r>
            <a:r>
              <a:rPr lang="zh-CN" altLang="en-US" b="1" dirty="0" smtClean="0"/>
              <a:t>里面找到“</a:t>
            </a:r>
            <a:r>
              <a:rPr lang="en-GB" altLang="zh-CN" b="1" dirty="0" smtClean="0"/>
              <a:t>STMicroelectronics </a:t>
            </a:r>
            <a:r>
              <a:rPr lang="en-GB" altLang="zh-CN" b="1" dirty="0"/>
              <a:t>STM32F1 Series Device </a:t>
            </a:r>
            <a:r>
              <a:rPr lang="en-GB" altLang="zh-CN" b="1" dirty="0" smtClean="0"/>
              <a:t>Support</a:t>
            </a:r>
            <a:r>
              <a:rPr lang="zh-CN" altLang="en-US" b="1" dirty="0" smtClean="0"/>
              <a:t>”</a:t>
            </a:r>
            <a:r>
              <a:rPr lang="zh-CN" altLang="en-GB" b="1" dirty="0" smtClean="0"/>
              <a:t>，</a:t>
            </a:r>
            <a:r>
              <a:rPr lang="zh-CN" altLang="en-US" b="1" dirty="0"/>
              <a:t>即是</a:t>
            </a:r>
            <a:r>
              <a:rPr lang="en-GB" altLang="zh-CN" b="1" dirty="0"/>
              <a:t>STM32F1xx</a:t>
            </a:r>
            <a:r>
              <a:rPr lang="zh-CN" altLang="en-US" b="1" dirty="0"/>
              <a:t>系列</a:t>
            </a:r>
            <a:r>
              <a:rPr lang="en-GB" altLang="zh-CN" b="1" dirty="0"/>
              <a:t>pack</a:t>
            </a:r>
            <a:r>
              <a:rPr lang="zh-CN" altLang="en-GB" b="1" dirty="0"/>
              <a:t>，</a:t>
            </a:r>
            <a:r>
              <a:rPr lang="en-GB" altLang="zh-CN" b="1" dirty="0"/>
              <a:t>Keil.STM32F1xx_DFP.2.2.0.pack</a:t>
            </a:r>
            <a:r>
              <a:rPr lang="zh-CN" altLang="en-GB" b="1" dirty="0" smtClean="0"/>
              <a:t>，</a:t>
            </a:r>
            <a:r>
              <a:rPr lang="zh-CN" altLang="en-US" b="1" dirty="0" smtClean="0"/>
              <a:t>单击即可下载。</a:t>
            </a:r>
            <a:endParaRPr lang="zh-CN" altLang="en-US" b="1" dirty="0"/>
          </a:p>
        </p:txBody>
      </p:sp>
      <p:sp>
        <p:nvSpPr>
          <p:cNvPr id="7" name="七角星 6"/>
          <p:cNvSpPr/>
          <p:nvPr/>
        </p:nvSpPr>
        <p:spPr>
          <a:xfrm>
            <a:off x="701867" y="1480945"/>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6</a:t>
            </a:r>
            <a:endParaRPr lang="zh-CN" altLang="en-US" sz="2800" b="1" dirty="0" smtClean="0"/>
          </a:p>
        </p:txBody>
      </p:sp>
      <p:pic>
        <p:nvPicPr>
          <p:cNvPr id="8" name="图片 7" descr="C:\Users\Administrator\Desktop\截图06.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76917" y="339503"/>
            <a:ext cx="4032448" cy="4549036"/>
          </a:xfrm>
          <a:prstGeom prst="rect">
            <a:avLst/>
          </a:prstGeom>
          <a:noFill/>
          <a:ln>
            <a:noFill/>
          </a:ln>
        </p:spPr>
      </p:pic>
    </p:spTree>
    <p:extLst>
      <p:ext uri="{BB962C8B-B14F-4D97-AF65-F5344CB8AC3E}">
        <p14:creationId xmlns:p14="http://schemas.microsoft.com/office/powerpoint/2010/main" val="270381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575556" y="2029940"/>
            <a:ext cx="2970033" cy="1823576"/>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双击</a:t>
            </a:r>
            <a:r>
              <a:rPr lang="zh-CN" altLang="en-US" b="1" dirty="0"/>
              <a:t>下载好的</a:t>
            </a:r>
            <a:r>
              <a:rPr lang="en-US" altLang="zh-CN" b="1" dirty="0"/>
              <a:t>Keil.STM32F1xx_DFP.2.2.0.pack</a:t>
            </a:r>
            <a:r>
              <a:rPr lang="zh-CN" altLang="en-US" b="1" dirty="0"/>
              <a:t>，打开如</a:t>
            </a:r>
            <a:r>
              <a:rPr lang="zh-CN" altLang="en-US" b="1" dirty="0" smtClean="0"/>
              <a:t>图所</a:t>
            </a:r>
            <a:r>
              <a:rPr lang="zh-CN" altLang="en-US" b="1" dirty="0"/>
              <a:t>示界面</a:t>
            </a:r>
            <a:r>
              <a:rPr lang="zh-CN" altLang="en-US" b="1" dirty="0" smtClean="0"/>
              <a:t>，单击“</a:t>
            </a:r>
            <a:r>
              <a:rPr lang="en-US" altLang="zh-CN" b="1" dirty="0" smtClean="0"/>
              <a:t>Next</a:t>
            </a:r>
            <a:r>
              <a:rPr lang="zh-CN" altLang="en-US" b="1" dirty="0" smtClean="0"/>
              <a:t>”进行</a:t>
            </a:r>
            <a:r>
              <a:rPr lang="en-US" altLang="zh-CN" b="1" dirty="0"/>
              <a:t>packs</a:t>
            </a:r>
            <a:r>
              <a:rPr lang="zh-CN" altLang="en-US" b="1" dirty="0"/>
              <a:t>包的安装。</a:t>
            </a:r>
          </a:p>
        </p:txBody>
      </p:sp>
      <p:sp>
        <p:nvSpPr>
          <p:cNvPr id="7" name="七角星 6"/>
          <p:cNvSpPr/>
          <p:nvPr/>
        </p:nvSpPr>
        <p:spPr>
          <a:xfrm>
            <a:off x="395536" y="166880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7</a:t>
            </a:r>
            <a:endParaRPr lang="zh-CN" altLang="en-US" sz="2800" b="1" dirty="0" smtClean="0"/>
          </a:p>
        </p:txBody>
      </p:sp>
      <p:pic>
        <p:nvPicPr>
          <p:cNvPr id="9" name="图片 8" descr="C:\Users\DELL\Desktop\Snipaste_2019-01-25_10-25-5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203598"/>
            <a:ext cx="5077946" cy="3436590"/>
          </a:xfrm>
          <a:prstGeom prst="rect">
            <a:avLst/>
          </a:prstGeom>
          <a:noFill/>
          <a:ln>
            <a:noFill/>
          </a:ln>
        </p:spPr>
      </p:pic>
    </p:spTree>
    <p:extLst>
      <p:ext uri="{BB962C8B-B14F-4D97-AF65-F5344CB8AC3E}">
        <p14:creationId xmlns:p14="http://schemas.microsoft.com/office/powerpoint/2010/main" val="550972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5790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453831" cy="461665"/>
          </a:xfrm>
          <a:prstGeom prst="rect">
            <a:avLst/>
          </a:prstGeom>
        </p:spPr>
        <p:txBody>
          <a:bodyPr wrap="none">
            <a:spAutoFit/>
          </a:bodyPr>
          <a:lstStyle/>
          <a:p>
            <a:r>
              <a:rPr lang="en-US" altLang="zh-CN" sz="2400" b="1" dirty="0">
                <a:solidFill>
                  <a:schemeClr val="bg1"/>
                </a:solidFill>
              </a:rPr>
              <a:t>3.3.3 </a:t>
            </a:r>
            <a:r>
              <a:rPr lang="zh-CN" altLang="en-US" sz="2400" b="1" dirty="0">
                <a:solidFill>
                  <a:schemeClr val="bg1"/>
                </a:solidFill>
              </a:rPr>
              <a:t>下载和安装</a:t>
            </a:r>
            <a:r>
              <a:rPr lang="en-US" altLang="zh-CN" sz="2400" b="1" dirty="0">
                <a:solidFill>
                  <a:schemeClr val="bg1"/>
                </a:solidFill>
              </a:rPr>
              <a:t>packs</a:t>
            </a:r>
            <a:r>
              <a:rPr lang="zh-CN" altLang="en-US" sz="2400" b="1" dirty="0">
                <a:solidFill>
                  <a:schemeClr val="bg1"/>
                </a:solidFill>
              </a:rPr>
              <a:t>包</a:t>
            </a:r>
            <a:endParaRPr lang="zh-CN" altLang="zh-CN" sz="2400" b="1" dirty="0">
              <a:solidFill>
                <a:schemeClr val="bg1"/>
              </a:solidFill>
            </a:endParaRPr>
          </a:p>
        </p:txBody>
      </p:sp>
      <p:sp>
        <p:nvSpPr>
          <p:cNvPr id="2" name="矩形 1"/>
          <p:cNvSpPr/>
          <p:nvPr/>
        </p:nvSpPr>
        <p:spPr>
          <a:xfrm>
            <a:off x="575556" y="2029940"/>
            <a:ext cx="2970033" cy="113107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当</a:t>
            </a:r>
            <a:r>
              <a:rPr lang="zh-CN" altLang="en-US" b="1" dirty="0"/>
              <a:t>出现如</a:t>
            </a:r>
            <a:r>
              <a:rPr lang="zh-CN" altLang="en-US" b="1" dirty="0" smtClean="0"/>
              <a:t>图所</a:t>
            </a:r>
            <a:r>
              <a:rPr lang="zh-CN" altLang="en-US" b="1" dirty="0"/>
              <a:t>示界面</a:t>
            </a:r>
            <a:r>
              <a:rPr lang="zh-CN" altLang="en-US" b="1" dirty="0" smtClean="0"/>
              <a:t>，表示</a:t>
            </a:r>
            <a:r>
              <a:rPr lang="en-US" altLang="zh-CN" b="1" dirty="0" smtClean="0"/>
              <a:t>packs</a:t>
            </a:r>
            <a:r>
              <a:rPr lang="zh-CN" altLang="en-US" b="1" dirty="0"/>
              <a:t>芯片固件包安装成功</a:t>
            </a:r>
            <a:r>
              <a:rPr lang="zh-CN" altLang="en-US" b="1" dirty="0" smtClean="0"/>
              <a:t>，单击“</a:t>
            </a:r>
            <a:r>
              <a:rPr lang="en-US" altLang="zh-CN" b="1" dirty="0" smtClean="0"/>
              <a:t>Finish</a:t>
            </a:r>
            <a:r>
              <a:rPr lang="zh-CN" altLang="en-US" b="1" dirty="0" smtClean="0"/>
              <a:t>”完成</a:t>
            </a:r>
            <a:r>
              <a:rPr lang="zh-CN" altLang="en-US" b="1" dirty="0"/>
              <a:t>。</a:t>
            </a:r>
          </a:p>
        </p:txBody>
      </p:sp>
      <p:sp>
        <p:nvSpPr>
          <p:cNvPr id="7" name="七角星 6"/>
          <p:cNvSpPr/>
          <p:nvPr/>
        </p:nvSpPr>
        <p:spPr>
          <a:xfrm>
            <a:off x="395536" y="166880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8</a:t>
            </a:r>
            <a:endParaRPr lang="zh-CN" altLang="en-US" sz="2800" b="1" dirty="0" smtClean="0"/>
          </a:p>
        </p:txBody>
      </p:sp>
      <p:pic>
        <p:nvPicPr>
          <p:cNvPr id="8" name="图片 7" descr="C:\Users\DELL\Desktop\Snipaste_2019-01-25_10-27-3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203598"/>
            <a:ext cx="4752528" cy="3249914"/>
          </a:xfrm>
          <a:prstGeom prst="rect">
            <a:avLst/>
          </a:prstGeom>
          <a:noFill/>
          <a:ln>
            <a:noFill/>
          </a:ln>
        </p:spPr>
      </p:pic>
    </p:spTree>
    <p:extLst>
      <p:ext uri="{BB962C8B-B14F-4D97-AF65-F5344CB8AC3E}">
        <p14:creationId xmlns:p14="http://schemas.microsoft.com/office/powerpoint/2010/main" val="3661887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1547664" y="2183561"/>
            <a:ext cx="1080120" cy="146830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5" name="矩形 4"/>
          <p:cNvSpPr/>
          <p:nvPr/>
        </p:nvSpPr>
        <p:spPr>
          <a:xfrm>
            <a:off x="1" y="339503"/>
            <a:ext cx="486003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4743606" cy="461665"/>
          </a:xfrm>
          <a:prstGeom prst="rect">
            <a:avLst/>
          </a:prstGeom>
        </p:spPr>
        <p:txBody>
          <a:bodyPr wrap="none">
            <a:spAutoFit/>
          </a:bodyPr>
          <a:lstStyle/>
          <a:p>
            <a:r>
              <a:rPr lang="en-US" altLang="zh-CN" sz="2400" b="1" dirty="0" smtClean="0">
                <a:solidFill>
                  <a:schemeClr val="bg1"/>
                </a:solidFill>
                <a:latin typeface="微软雅黑" pitchFamily="34" charset="-122"/>
                <a:ea typeface="微软雅黑" pitchFamily="34" charset="-122"/>
              </a:rPr>
              <a:t>3.4 </a:t>
            </a:r>
            <a:r>
              <a:rPr lang="zh-CN" altLang="en-US" sz="2400" b="1" dirty="0" smtClean="0">
                <a:solidFill>
                  <a:schemeClr val="bg1"/>
                </a:solidFill>
                <a:latin typeface="微软雅黑" pitchFamily="34" charset="-122"/>
                <a:ea typeface="微软雅黑" pitchFamily="34" charset="-122"/>
              </a:rPr>
              <a:t>基于</a:t>
            </a:r>
            <a:r>
              <a:rPr lang="zh-CN" altLang="en-US" sz="2400" b="1" dirty="0">
                <a:solidFill>
                  <a:schemeClr val="bg1"/>
                </a:solidFill>
                <a:latin typeface="微软雅黑" pitchFamily="34" charset="-122"/>
                <a:ea typeface="微软雅黑" pitchFamily="34" charset="-122"/>
              </a:rPr>
              <a:t>标准外设库开发平台搭建</a:t>
            </a:r>
            <a:endParaRPr lang="zh-CN" altLang="zh-CN" sz="2400" b="1" dirty="0">
              <a:solidFill>
                <a:schemeClr val="bg1"/>
              </a:solidFill>
              <a:latin typeface="微软雅黑" pitchFamily="34" charset="-122"/>
              <a:ea typeface="微软雅黑" pitchFamily="34" charset="-122"/>
            </a:endParaRPr>
          </a:p>
        </p:txBody>
      </p:sp>
      <p:sp>
        <p:nvSpPr>
          <p:cNvPr id="7" name="矩形 6"/>
          <p:cNvSpPr/>
          <p:nvPr/>
        </p:nvSpPr>
        <p:spPr>
          <a:xfrm>
            <a:off x="1259632" y="1203598"/>
            <a:ext cx="1800493"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dirty="0">
                <a:solidFill>
                  <a:prstClr val="black"/>
                </a:solidFill>
              </a:rPr>
              <a:t>外设寄存器操作</a:t>
            </a:r>
            <a:endParaRPr lang="zh-CN" altLang="en-US" b="1" dirty="0"/>
          </a:p>
        </p:txBody>
      </p:sp>
      <p:sp>
        <p:nvSpPr>
          <p:cNvPr id="8" name="矩形 7"/>
          <p:cNvSpPr/>
          <p:nvPr/>
        </p:nvSpPr>
        <p:spPr>
          <a:xfrm>
            <a:off x="1693054" y="2183561"/>
            <a:ext cx="769763" cy="369332"/>
          </a:xfrm>
          <a:prstGeom prst="rect">
            <a:avLst/>
          </a:prstGeom>
        </p:spPr>
        <p:txBody>
          <a:bodyPr wrap="none">
            <a:spAutoFit/>
          </a:bodyPr>
          <a:lstStyle/>
          <a:p>
            <a:r>
              <a:rPr lang="en-US" altLang="zh-CN" b="1" dirty="0">
                <a:solidFill>
                  <a:prstClr val="black"/>
                </a:solidFill>
              </a:rPr>
              <a:t>C</a:t>
            </a:r>
            <a:r>
              <a:rPr lang="zh-CN" altLang="en-US" b="1" dirty="0">
                <a:solidFill>
                  <a:prstClr val="black"/>
                </a:solidFill>
              </a:rPr>
              <a:t>函数</a:t>
            </a:r>
            <a:endParaRPr lang="zh-CN" altLang="en-US" b="1" dirty="0"/>
          </a:p>
        </p:txBody>
      </p:sp>
      <p:sp>
        <p:nvSpPr>
          <p:cNvPr id="9" name="矩形 8"/>
          <p:cNvSpPr/>
          <p:nvPr/>
        </p:nvSpPr>
        <p:spPr>
          <a:xfrm>
            <a:off x="2125804" y="1639131"/>
            <a:ext cx="646331" cy="369332"/>
          </a:xfrm>
          <a:prstGeom prst="rect">
            <a:avLst/>
          </a:prstGeom>
        </p:spPr>
        <p:txBody>
          <a:bodyPr wrap="none">
            <a:spAutoFit/>
          </a:bodyPr>
          <a:lstStyle/>
          <a:p>
            <a:r>
              <a:rPr lang="zh-CN" altLang="en-US" b="1" dirty="0">
                <a:solidFill>
                  <a:prstClr val="black"/>
                </a:solidFill>
              </a:rPr>
              <a:t>封装</a:t>
            </a:r>
            <a:endParaRPr lang="zh-CN" altLang="en-US" b="1" dirty="0"/>
          </a:p>
        </p:txBody>
      </p:sp>
      <p:sp>
        <p:nvSpPr>
          <p:cNvPr id="10" name="矩形 9"/>
          <p:cNvSpPr/>
          <p:nvPr/>
        </p:nvSpPr>
        <p:spPr>
          <a:xfrm>
            <a:off x="1693053" y="2570100"/>
            <a:ext cx="769763" cy="369332"/>
          </a:xfrm>
          <a:prstGeom prst="rect">
            <a:avLst/>
          </a:prstGeom>
        </p:spPr>
        <p:txBody>
          <a:bodyPr wrap="none">
            <a:spAutoFit/>
          </a:bodyPr>
          <a:lstStyle/>
          <a:p>
            <a:r>
              <a:rPr lang="en-US" altLang="zh-CN" b="1" dirty="0">
                <a:solidFill>
                  <a:prstClr val="black"/>
                </a:solidFill>
              </a:rPr>
              <a:t>C</a:t>
            </a:r>
            <a:r>
              <a:rPr lang="zh-CN" altLang="en-US" b="1" dirty="0">
                <a:solidFill>
                  <a:prstClr val="black"/>
                </a:solidFill>
              </a:rPr>
              <a:t>函数</a:t>
            </a:r>
            <a:endParaRPr lang="zh-CN" altLang="en-US" b="1" dirty="0"/>
          </a:p>
        </p:txBody>
      </p:sp>
      <p:sp>
        <p:nvSpPr>
          <p:cNvPr id="11" name="矩形 10"/>
          <p:cNvSpPr/>
          <p:nvPr/>
        </p:nvSpPr>
        <p:spPr>
          <a:xfrm>
            <a:off x="1693052" y="3190858"/>
            <a:ext cx="769763" cy="369332"/>
          </a:xfrm>
          <a:prstGeom prst="rect">
            <a:avLst/>
          </a:prstGeom>
        </p:spPr>
        <p:txBody>
          <a:bodyPr wrap="none">
            <a:spAutoFit/>
          </a:bodyPr>
          <a:lstStyle/>
          <a:p>
            <a:r>
              <a:rPr lang="en-US" altLang="zh-CN" b="1" dirty="0">
                <a:solidFill>
                  <a:prstClr val="black"/>
                </a:solidFill>
              </a:rPr>
              <a:t>C</a:t>
            </a:r>
            <a:r>
              <a:rPr lang="zh-CN" altLang="en-US" b="1" dirty="0">
                <a:solidFill>
                  <a:prstClr val="black"/>
                </a:solidFill>
              </a:rPr>
              <a:t>函数</a:t>
            </a:r>
            <a:endParaRPr lang="zh-CN" altLang="en-US" b="1" dirty="0"/>
          </a:p>
        </p:txBody>
      </p:sp>
      <p:sp>
        <p:nvSpPr>
          <p:cNvPr id="12" name="矩形 11"/>
          <p:cNvSpPr/>
          <p:nvPr/>
        </p:nvSpPr>
        <p:spPr>
          <a:xfrm>
            <a:off x="1819692" y="2821749"/>
            <a:ext cx="516488" cy="369332"/>
          </a:xfrm>
          <a:prstGeom prst="rect">
            <a:avLst/>
          </a:prstGeom>
        </p:spPr>
        <p:txBody>
          <a:bodyPr wrap="none">
            <a:spAutoFit/>
          </a:bodyPr>
          <a:lstStyle/>
          <a:p>
            <a:r>
              <a:rPr lang="en-GB" altLang="zh-CN" b="1" dirty="0" smtClean="0">
                <a:solidFill>
                  <a:prstClr val="black"/>
                </a:solidFill>
              </a:rPr>
              <a:t>……</a:t>
            </a:r>
            <a:endParaRPr lang="zh-CN" altLang="en-US" b="1" dirty="0"/>
          </a:p>
        </p:txBody>
      </p:sp>
      <p:sp>
        <p:nvSpPr>
          <p:cNvPr id="13" name="矩形 12"/>
          <p:cNvSpPr/>
          <p:nvPr/>
        </p:nvSpPr>
        <p:spPr>
          <a:xfrm>
            <a:off x="3491880" y="2733049"/>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dirty="0" smtClean="0">
                <a:solidFill>
                  <a:prstClr val="black"/>
                </a:solidFill>
              </a:rPr>
              <a:t>外设</a:t>
            </a:r>
            <a:r>
              <a:rPr lang="zh-CN" altLang="en-US" b="1" dirty="0">
                <a:solidFill>
                  <a:prstClr val="black"/>
                </a:solidFill>
              </a:rPr>
              <a:t>驱动</a:t>
            </a:r>
            <a:endParaRPr lang="zh-CN" altLang="en-US" b="1" dirty="0"/>
          </a:p>
        </p:txBody>
      </p:sp>
      <p:sp>
        <p:nvSpPr>
          <p:cNvPr id="14" name="矩形 13"/>
          <p:cNvSpPr/>
          <p:nvPr/>
        </p:nvSpPr>
        <p:spPr>
          <a:xfrm>
            <a:off x="1095972" y="3687705"/>
            <a:ext cx="2214241" cy="369332"/>
          </a:xfrm>
          <a:prstGeom prst="rect">
            <a:avLst/>
          </a:prstGeom>
        </p:spPr>
        <p:txBody>
          <a:bodyPr wrap="square">
            <a:spAutoFit/>
          </a:bodyPr>
          <a:lstStyle/>
          <a:p>
            <a:pPr algn="ctr"/>
            <a:r>
              <a:rPr lang="zh-CN" altLang="en-US" b="1" dirty="0" smtClean="0">
                <a:solidFill>
                  <a:prstClr val="black"/>
                </a:solidFill>
              </a:rPr>
              <a:t>覆盖外设</a:t>
            </a:r>
            <a:r>
              <a:rPr lang="zh-CN" altLang="en-US" b="1" dirty="0">
                <a:solidFill>
                  <a:prstClr val="black"/>
                </a:solidFill>
              </a:rPr>
              <a:t>所有功能</a:t>
            </a:r>
            <a:endParaRPr lang="zh-CN" altLang="en-US" b="1" dirty="0"/>
          </a:p>
        </p:txBody>
      </p:sp>
      <p:sp>
        <p:nvSpPr>
          <p:cNvPr id="15" name="矩形 14"/>
          <p:cNvSpPr/>
          <p:nvPr/>
        </p:nvSpPr>
        <p:spPr>
          <a:xfrm>
            <a:off x="1323844" y="4155926"/>
            <a:ext cx="6910516" cy="646331"/>
          </a:xfrm>
          <a:prstGeom prst="rect">
            <a:avLst/>
          </a:prstGeom>
          <a:solidFill>
            <a:schemeClr val="accent5">
              <a:lumMod val="20000"/>
              <a:lumOff val="80000"/>
            </a:schemeClr>
          </a:solidFill>
        </p:spPr>
        <p:txBody>
          <a:bodyPr wrap="square">
            <a:spAutoFit/>
          </a:bodyPr>
          <a:lstStyle/>
          <a:p>
            <a:r>
              <a:rPr lang="zh-CN" altLang="en-US" b="1" dirty="0" smtClean="0">
                <a:solidFill>
                  <a:prstClr val="black"/>
                </a:solidFill>
              </a:rPr>
              <a:t>     使用</a:t>
            </a:r>
            <a:r>
              <a:rPr lang="zh-CN" altLang="en-US" b="1" dirty="0">
                <a:solidFill>
                  <a:prstClr val="black"/>
                </a:solidFill>
              </a:rPr>
              <a:t>标准外设库开发方式最大的优势在于开发者不用深入了解底层硬件细节，就可以灵活规范地使用每一个外设。</a:t>
            </a:r>
            <a:endParaRPr lang="zh-CN" altLang="en-US" b="1" dirty="0"/>
          </a:p>
        </p:txBody>
      </p:sp>
      <p:sp>
        <p:nvSpPr>
          <p:cNvPr id="17" name="右箭头 16"/>
          <p:cNvSpPr/>
          <p:nvPr/>
        </p:nvSpPr>
        <p:spPr>
          <a:xfrm rot="5400000">
            <a:off x="1846483" y="1725640"/>
            <a:ext cx="439246" cy="25926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b="1" dirty="0" smtClean="0"/>
          </a:p>
        </p:txBody>
      </p:sp>
      <p:sp>
        <p:nvSpPr>
          <p:cNvPr id="18" name="右箭头 17"/>
          <p:cNvSpPr/>
          <p:nvPr/>
        </p:nvSpPr>
        <p:spPr>
          <a:xfrm>
            <a:off x="2771800" y="2788085"/>
            <a:ext cx="648072" cy="25926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b="1" dirty="0" smtClean="0"/>
          </a:p>
        </p:txBody>
      </p:sp>
      <p:sp>
        <p:nvSpPr>
          <p:cNvPr id="19" name="矩形 18"/>
          <p:cNvSpPr/>
          <p:nvPr/>
        </p:nvSpPr>
        <p:spPr>
          <a:xfrm>
            <a:off x="4158208" y="983232"/>
            <a:ext cx="4572000" cy="1200329"/>
          </a:xfrm>
          <a:prstGeom prst="rect">
            <a:avLst/>
          </a:prstGeom>
          <a:solidFill>
            <a:schemeClr val="accent5">
              <a:lumMod val="20000"/>
              <a:lumOff val="80000"/>
            </a:schemeClr>
          </a:solidFill>
        </p:spPr>
        <p:txBody>
          <a:bodyPr>
            <a:spAutoFit/>
          </a:bodyPr>
          <a:lstStyle/>
          <a:p>
            <a:r>
              <a:rPr lang="zh-CN" altLang="en-US" b="1" dirty="0" smtClean="0"/>
              <a:t>    标准</a:t>
            </a:r>
            <a:r>
              <a:rPr lang="zh-CN" altLang="en-US" b="1" dirty="0"/>
              <a:t>外设库提供的库函数就是架设在寄存器与用户驱动层之间的代码，向下处理与寄存器相关的操作，向上为用户提供操作寄存器的接口。</a:t>
            </a:r>
          </a:p>
        </p:txBody>
      </p:sp>
      <p:sp>
        <p:nvSpPr>
          <p:cNvPr id="20" name="矩形 19"/>
          <p:cNvSpPr/>
          <p:nvPr/>
        </p:nvSpPr>
        <p:spPr>
          <a:xfrm>
            <a:off x="4599876" y="2994506"/>
            <a:ext cx="648071" cy="369332"/>
          </a:xfrm>
          <a:prstGeom prst="rect">
            <a:avLst/>
          </a:prstGeom>
        </p:spPr>
        <p:txBody>
          <a:bodyPr wrap="square">
            <a:spAutoFit/>
          </a:bodyPr>
          <a:lstStyle/>
          <a:p>
            <a:pPr algn="ctr"/>
            <a:r>
              <a:rPr lang="en-US" altLang="zh-CN" b="1" dirty="0" smtClean="0">
                <a:solidFill>
                  <a:prstClr val="black"/>
                </a:solidFill>
              </a:rPr>
              <a:t>API</a:t>
            </a:r>
            <a:endParaRPr lang="zh-CN" altLang="en-US" b="1" dirty="0"/>
          </a:p>
        </p:txBody>
      </p:sp>
      <p:sp>
        <p:nvSpPr>
          <p:cNvPr id="21" name="矩形 20"/>
          <p:cNvSpPr/>
          <p:nvPr/>
        </p:nvSpPr>
        <p:spPr>
          <a:xfrm>
            <a:off x="2642951" y="3012470"/>
            <a:ext cx="649537" cy="369332"/>
          </a:xfrm>
          <a:prstGeom prst="rect">
            <a:avLst/>
          </a:prstGeom>
        </p:spPr>
        <p:txBody>
          <a:bodyPr wrap="none">
            <a:spAutoFit/>
          </a:bodyPr>
          <a:lstStyle/>
          <a:p>
            <a:r>
              <a:rPr lang="zh-CN" altLang="en-US" b="1" dirty="0">
                <a:solidFill>
                  <a:prstClr val="black"/>
                </a:solidFill>
              </a:rPr>
              <a:t>组成</a:t>
            </a:r>
            <a:endParaRPr lang="zh-CN" altLang="en-US" b="1" dirty="0"/>
          </a:p>
        </p:txBody>
      </p:sp>
      <p:sp>
        <p:nvSpPr>
          <p:cNvPr id="22" name="矩形 21"/>
          <p:cNvSpPr/>
          <p:nvPr/>
        </p:nvSpPr>
        <p:spPr>
          <a:xfrm>
            <a:off x="5280112" y="2458472"/>
            <a:ext cx="2065843"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smtClean="0">
                <a:solidFill>
                  <a:prstClr val="black"/>
                </a:solidFill>
              </a:rPr>
              <a:t>对驱动程序</a:t>
            </a:r>
            <a:r>
              <a:rPr lang="zh-CN" altLang="en-US" b="1" dirty="0">
                <a:solidFill>
                  <a:prstClr val="black"/>
                </a:solidFill>
              </a:rPr>
              <a:t>的结构、函数和参数</a:t>
            </a:r>
            <a:r>
              <a:rPr lang="zh-CN" altLang="en-US" b="1" dirty="0" smtClean="0">
                <a:solidFill>
                  <a:prstClr val="black"/>
                </a:solidFill>
              </a:rPr>
              <a:t>名称等进行标准化</a:t>
            </a:r>
            <a:endParaRPr lang="zh-CN" altLang="en-US" b="1" dirty="0"/>
          </a:p>
        </p:txBody>
      </p:sp>
      <p:sp>
        <p:nvSpPr>
          <p:cNvPr id="23" name="右箭头 22"/>
          <p:cNvSpPr/>
          <p:nvPr/>
        </p:nvSpPr>
        <p:spPr>
          <a:xfrm>
            <a:off x="4681659" y="2788085"/>
            <a:ext cx="539212" cy="25926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296954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pic>
        <p:nvPicPr>
          <p:cNvPr id="18" name="图片 17" descr="STM产品一览表"/>
          <p:cNvPicPr/>
          <p:nvPr/>
        </p:nvPicPr>
        <p:blipFill>
          <a:blip r:embed="rId2"/>
          <a:stretch>
            <a:fillRect/>
          </a:stretch>
        </p:blipFill>
        <p:spPr>
          <a:xfrm>
            <a:off x="3851920" y="411509"/>
            <a:ext cx="4814272" cy="3888431"/>
          </a:xfrm>
          <a:prstGeom prst="rect">
            <a:avLst/>
          </a:prstGeom>
        </p:spPr>
      </p:pic>
      <p:sp>
        <p:nvSpPr>
          <p:cNvPr id="2" name="矩形 1"/>
          <p:cNvSpPr/>
          <p:nvPr/>
        </p:nvSpPr>
        <p:spPr>
          <a:xfrm>
            <a:off x="4746361" y="4443958"/>
            <a:ext cx="2449325" cy="338554"/>
          </a:xfrm>
          <a:prstGeom prst="rect">
            <a:avLst/>
          </a:prstGeom>
        </p:spPr>
        <p:txBody>
          <a:bodyPr wrap="none">
            <a:spAutoFit/>
          </a:bodyPr>
          <a:lstStyle/>
          <a:p>
            <a:r>
              <a:rPr lang="en-US" altLang="zh-CN" sz="1600" b="1" dirty="0"/>
              <a:t>ST</a:t>
            </a:r>
            <a:r>
              <a:rPr lang="zh-CN" altLang="zh-CN" sz="1600" b="1" dirty="0"/>
              <a:t>公司微处理器系列产品</a:t>
            </a:r>
            <a:endParaRPr lang="zh-CN" altLang="en-US" sz="1600" b="1" dirty="0"/>
          </a:p>
        </p:txBody>
      </p:sp>
      <p:sp>
        <p:nvSpPr>
          <p:cNvPr id="3" name="矩形 2"/>
          <p:cNvSpPr/>
          <p:nvPr/>
        </p:nvSpPr>
        <p:spPr>
          <a:xfrm>
            <a:off x="323528" y="1203598"/>
            <a:ext cx="3312368" cy="3170099"/>
          </a:xfrm>
          <a:prstGeom prst="rect">
            <a:avLst/>
          </a:prstGeom>
        </p:spPr>
        <p:txBody>
          <a:bodyPr wrap="square">
            <a:spAutoFit/>
          </a:bodyPr>
          <a:lstStyle/>
          <a:p>
            <a:pPr>
              <a:lnSpc>
                <a:spcPct val="125000"/>
              </a:lnSpc>
              <a:spcBef>
                <a:spcPts val="600"/>
              </a:spcBef>
            </a:pPr>
            <a:r>
              <a:rPr lang="en-US" altLang="zh-CN" b="1" dirty="0"/>
              <a:t> </a:t>
            </a:r>
            <a:r>
              <a:rPr lang="en-US" altLang="zh-CN" b="1" dirty="0" smtClean="0"/>
              <a:t>   </a:t>
            </a:r>
            <a:r>
              <a:rPr lang="en-US" altLang="zh-CN" b="1" dirty="0" smtClean="0">
                <a:solidFill>
                  <a:srgbClr val="C15653"/>
                </a:solidFill>
              </a:rPr>
              <a:t> STM8</a:t>
            </a:r>
            <a:r>
              <a:rPr lang="zh-CN" altLang="zh-CN" b="1" dirty="0"/>
              <a:t>主打低功耗，主要</a:t>
            </a:r>
            <a:r>
              <a:rPr lang="zh-CN" altLang="zh-CN" b="1" dirty="0" smtClean="0"/>
              <a:t>针对</a:t>
            </a:r>
            <a:r>
              <a:rPr lang="en-US" altLang="zh-CN" b="1" dirty="0" smtClean="0"/>
              <a:t>8</a:t>
            </a:r>
            <a:r>
              <a:rPr lang="zh-CN" altLang="zh-CN" b="1" dirty="0"/>
              <a:t>位微控制器</a:t>
            </a:r>
            <a:r>
              <a:rPr lang="zh-CN" altLang="zh-CN" b="1" dirty="0" smtClean="0"/>
              <a:t>市场</a:t>
            </a:r>
            <a:r>
              <a:rPr lang="zh-CN" altLang="en-US" b="1" dirty="0" smtClean="0"/>
              <a:t>：</a:t>
            </a:r>
            <a:endParaRPr lang="en-GB" altLang="zh-CN" b="1" dirty="0" smtClean="0"/>
          </a:p>
          <a:p>
            <a:pPr marL="285750" indent="-285750">
              <a:lnSpc>
                <a:spcPct val="125000"/>
              </a:lnSpc>
              <a:spcBef>
                <a:spcPts val="600"/>
              </a:spcBef>
              <a:buBlip>
                <a:blip r:embed="rId3"/>
              </a:buBlip>
            </a:pPr>
            <a:r>
              <a:rPr lang="en-US" altLang="zh-CN" b="1" dirty="0" smtClean="0"/>
              <a:t>STM8A</a:t>
            </a:r>
            <a:r>
              <a:rPr lang="zh-CN" altLang="zh-CN" b="1" dirty="0"/>
              <a:t>（汽车用</a:t>
            </a:r>
            <a:r>
              <a:rPr lang="en-US" altLang="zh-CN" b="1" dirty="0"/>
              <a:t>MCU</a:t>
            </a:r>
            <a:r>
              <a:rPr lang="zh-CN" altLang="zh-CN" b="1" dirty="0" smtClean="0"/>
              <a:t>）</a:t>
            </a:r>
            <a:endParaRPr lang="en-GB" altLang="zh-CN" b="1" dirty="0" smtClean="0"/>
          </a:p>
          <a:p>
            <a:pPr marL="285750" indent="-285750">
              <a:lnSpc>
                <a:spcPct val="125000"/>
              </a:lnSpc>
              <a:spcBef>
                <a:spcPts val="600"/>
              </a:spcBef>
              <a:buBlip>
                <a:blip r:embed="rId3"/>
              </a:buBlip>
            </a:pPr>
            <a:r>
              <a:rPr lang="en-US" altLang="zh-CN" b="1" dirty="0" smtClean="0"/>
              <a:t>STM8S</a:t>
            </a:r>
            <a:r>
              <a:rPr lang="zh-CN" altLang="zh-CN" b="1" dirty="0"/>
              <a:t>（主流</a:t>
            </a:r>
            <a:r>
              <a:rPr lang="en-US" altLang="zh-CN" b="1" dirty="0"/>
              <a:t>MCU</a:t>
            </a:r>
            <a:r>
              <a:rPr lang="zh-CN" altLang="zh-CN" b="1" dirty="0"/>
              <a:t>标准系列</a:t>
            </a:r>
            <a:r>
              <a:rPr lang="zh-CN" altLang="zh-CN" b="1" dirty="0" smtClean="0"/>
              <a:t>）</a:t>
            </a:r>
            <a:endParaRPr lang="en-GB" altLang="zh-CN" b="1" dirty="0" smtClean="0"/>
          </a:p>
          <a:p>
            <a:pPr marL="285750" indent="-285750">
              <a:lnSpc>
                <a:spcPct val="125000"/>
              </a:lnSpc>
              <a:spcBef>
                <a:spcPts val="600"/>
              </a:spcBef>
              <a:buBlip>
                <a:blip r:embed="rId3"/>
              </a:buBlip>
            </a:pPr>
            <a:r>
              <a:rPr lang="en-US" altLang="zh-CN" b="1" dirty="0" smtClean="0"/>
              <a:t>STM8L</a:t>
            </a:r>
            <a:r>
              <a:rPr lang="zh-CN" altLang="zh-CN" b="1" dirty="0"/>
              <a:t>（超低功耗</a:t>
            </a:r>
            <a:r>
              <a:rPr lang="en-US" altLang="zh-CN" b="1" dirty="0"/>
              <a:t>MCU</a:t>
            </a:r>
            <a:r>
              <a:rPr lang="zh-CN" altLang="zh-CN" b="1" dirty="0"/>
              <a:t>）三个</a:t>
            </a:r>
            <a:r>
              <a:rPr lang="zh-CN" altLang="zh-CN" b="1" dirty="0" smtClean="0"/>
              <a:t>系列</a:t>
            </a:r>
            <a:endParaRPr lang="en-GB" altLang="zh-CN" b="1" dirty="0" smtClean="0"/>
          </a:p>
          <a:p>
            <a:pPr>
              <a:lnSpc>
                <a:spcPct val="125000"/>
              </a:lnSpc>
              <a:spcBef>
                <a:spcPts val="600"/>
              </a:spcBef>
            </a:pPr>
            <a:r>
              <a:rPr lang="en-GB" altLang="zh-CN" b="1" dirty="0"/>
              <a:t> </a:t>
            </a:r>
            <a:r>
              <a:rPr lang="en-GB" altLang="zh-CN" b="1" dirty="0" smtClean="0"/>
              <a:t>    </a:t>
            </a:r>
            <a:r>
              <a:rPr lang="zh-CN" altLang="zh-CN" b="1" dirty="0" smtClean="0"/>
              <a:t>基于</a:t>
            </a:r>
            <a:r>
              <a:rPr lang="en-US" altLang="zh-CN" b="1" dirty="0"/>
              <a:t>STM8</a:t>
            </a:r>
            <a:r>
              <a:rPr lang="zh-CN" altLang="zh-CN" b="1" dirty="0"/>
              <a:t>内核，采用</a:t>
            </a:r>
            <a:r>
              <a:rPr lang="en-US" altLang="zh-CN" b="1" dirty="0"/>
              <a:t>3</a:t>
            </a:r>
            <a:r>
              <a:rPr lang="zh-CN" altLang="zh-CN" b="1" dirty="0"/>
              <a:t>级流水线的哈佛结构。</a:t>
            </a:r>
            <a:endParaRPr lang="zh-CN" altLang="en-US" b="1" dirty="0"/>
          </a:p>
        </p:txBody>
      </p:sp>
    </p:spTree>
    <p:extLst>
      <p:ext uri="{BB962C8B-B14F-4D97-AF65-F5344CB8AC3E}">
        <p14:creationId xmlns:p14="http://schemas.microsoft.com/office/powerpoint/2010/main" val="3242789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611560" y="1966322"/>
            <a:ext cx="2808312" cy="1100942"/>
          </a:xfrm>
          <a:prstGeom prst="rect">
            <a:avLst/>
          </a:prstGeom>
        </p:spPr>
        <p:txBody>
          <a:bodyPr wrap="square">
            <a:spAutoFit/>
          </a:bodyPr>
          <a:lstStyle/>
          <a:p>
            <a:pPr>
              <a:lnSpc>
                <a:spcPct val="125000"/>
              </a:lnSpc>
            </a:pPr>
            <a:r>
              <a:rPr lang="en-US" altLang="zh-CN" b="1" dirty="0" smtClean="0"/>
              <a:t>    STM32</a:t>
            </a:r>
            <a:r>
              <a:rPr lang="zh-CN" altLang="en-US" b="1" dirty="0"/>
              <a:t>标准外设库的最新版本为</a:t>
            </a:r>
            <a:r>
              <a:rPr lang="en-US" altLang="zh-CN" b="1" dirty="0"/>
              <a:t>v3.5.0</a:t>
            </a:r>
            <a:r>
              <a:rPr lang="zh-CN" altLang="en-US" b="1" dirty="0"/>
              <a:t>，可以在</a:t>
            </a:r>
            <a:r>
              <a:rPr lang="en-US" altLang="zh-CN" b="1" dirty="0"/>
              <a:t>ST</a:t>
            </a:r>
            <a:r>
              <a:rPr lang="zh-CN" altLang="en-US" b="1" dirty="0"/>
              <a:t>的官网上直接下载</a:t>
            </a:r>
          </a:p>
        </p:txBody>
      </p:sp>
      <p:pic>
        <p:nvPicPr>
          <p:cNvPr id="10" name="图片 9" descr="C:\Users\DELL\Desktop\Snipaste_2019-01-30_12-23-37.png"/>
          <p:cNvPicPr/>
          <p:nvPr/>
        </p:nvPicPr>
        <p:blipFill>
          <a:blip r:embed="rId2">
            <a:extLst>
              <a:ext uri="{28A0092B-C50C-407E-A947-70E740481C1C}">
                <a14:useLocalDpi xmlns:a14="http://schemas.microsoft.com/office/drawing/2010/main" val="0"/>
              </a:ext>
            </a:extLst>
          </a:blip>
          <a:srcRect/>
          <a:stretch>
            <a:fillRect/>
          </a:stretch>
        </p:blipFill>
        <p:spPr bwMode="auto">
          <a:xfrm>
            <a:off x="3628808" y="1059582"/>
            <a:ext cx="4394200" cy="3660140"/>
          </a:xfrm>
          <a:prstGeom prst="rect">
            <a:avLst/>
          </a:prstGeom>
          <a:noFill/>
          <a:ln>
            <a:noFill/>
          </a:ln>
        </p:spPr>
      </p:pic>
    </p:spTree>
    <p:extLst>
      <p:ext uri="{BB962C8B-B14F-4D97-AF65-F5344CB8AC3E}">
        <p14:creationId xmlns:p14="http://schemas.microsoft.com/office/powerpoint/2010/main" val="652571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310625" y="1152639"/>
            <a:ext cx="3634225" cy="1131079"/>
          </a:xfrm>
          <a:prstGeom prst="rect">
            <a:avLst/>
          </a:prstGeom>
        </p:spPr>
        <p:txBody>
          <a:bodyPr wrap="square">
            <a:spAutoFit/>
          </a:bodyPr>
          <a:lstStyle/>
          <a:p>
            <a:pPr>
              <a:lnSpc>
                <a:spcPct val="125000"/>
              </a:lnSpc>
            </a:pPr>
            <a:r>
              <a:rPr lang="zh-CN" altLang="en-US" b="1" dirty="0" smtClean="0"/>
              <a:t>     解</a:t>
            </a:r>
            <a:r>
              <a:rPr lang="zh-CN" altLang="en-US" b="1" dirty="0"/>
              <a:t>压</a:t>
            </a:r>
            <a:r>
              <a:rPr lang="zh-CN" altLang="en-US" b="1" dirty="0" smtClean="0"/>
              <a:t>后的</a:t>
            </a:r>
            <a:r>
              <a:rPr lang="en-US" altLang="zh-CN" b="1" dirty="0" smtClean="0"/>
              <a:t>STM32F10x_StdPeriph_Lib_V3.5.0</a:t>
            </a:r>
            <a:r>
              <a:rPr lang="zh-CN" altLang="en-US" b="1" dirty="0"/>
              <a:t>，包含四个文件夹和一个帮助文档</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8"/>
            <a:ext cx="330129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a:spLocks noChangeArrowheads="1"/>
          </p:cNvSpPr>
          <p:nvPr/>
        </p:nvSpPr>
        <p:spPr bwMode="auto">
          <a:xfrm>
            <a:off x="4086156" y="1203598"/>
            <a:ext cx="622595" cy="622596"/>
          </a:xfrm>
          <a:prstGeom prst="rect">
            <a:avLst/>
          </a:prstGeom>
          <a:solidFill>
            <a:schemeClr val="accent5">
              <a:lumMod val="75000"/>
            </a:schemeClr>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1" name="矩形 10"/>
          <p:cNvSpPr>
            <a:spLocks noChangeArrowheads="1"/>
          </p:cNvSpPr>
          <p:nvPr/>
        </p:nvSpPr>
        <p:spPr bwMode="auto">
          <a:xfrm>
            <a:off x="4086156" y="2122087"/>
            <a:ext cx="622595" cy="622596"/>
          </a:xfrm>
          <a:prstGeom prst="rect">
            <a:avLst/>
          </a:prstGeom>
          <a:solidFill>
            <a:schemeClr val="accent5">
              <a:lumMod val="75000"/>
            </a:schemeClr>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2" name="矩形 11"/>
          <p:cNvSpPr>
            <a:spLocks noChangeArrowheads="1"/>
          </p:cNvSpPr>
          <p:nvPr/>
        </p:nvSpPr>
        <p:spPr bwMode="auto">
          <a:xfrm>
            <a:off x="4086156" y="3042225"/>
            <a:ext cx="622595" cy="622596"/>
          </a:xfrm>
          <a:prstGeom prst="rect">
            <a:avLst/>
          </a:prstGeom>
          <a:solidFill>
            <a:schemeClr val="accent5">
              <a:lumMod val="75000"/>
            </a:schemeClr>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3" name="矩形 12"/>
          <p:cNvSpPr>
            <a:spLocks noChangeArrowheads="1"/>
          </p:cNvSpPr>
          <p:nvPr/>
        </p:nvSpPr>
        <p:spPr bwMode="auto">
          <a:xfrm>
            <a:off x="4086156" y="3965378"/>
            <a:ext cx="622595" cy="622596"/>
          </a:xfrm>
          <a:prstGeom prst="rect">
            <a:avLst/>
          </a:prstGeom>
          <a:solidFill>
            <a:schemeClr val="accent5">
              <a:lumMod val="75000"/>
            </a:schemeClr>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pic>
        <p:nvPicPr>
          <p:cNvPr id="14" name="图片 1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0102" y="1310214"/>
            <a:ext cx="307777" cy="385225"/>
          </a:xfrm>
          <a:prstGeom prst="rect">
            <a:avLst/>
          </a:prstGeom>
          <a:solidFill>
            <a:schemeClr val="accent5">
              <a:lumMod val="75000"/>
            </a:schemeClr>
          </a:solidFill>
          <a:ln>
            <a:noFill/>
          </a:ln>
          <a:extLst/>
        </p:spPr>
      </p:pic>
      <p:pic>
        <p:nvPicPr>
          <p:cNvPr id="15" name="图片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9812" y="2229708"/>
            <a:ext cx="395283" cy="395283"/>
          </a:xfrm>
          <a:prstGeom prst="rect">
            <a:avLst/>
          </a:prstGeom>
          <a:solidFill>
            <a:schemeClr val="accent5">
              <a:lumMod val="75000"/>
            </a:schemeClr>
          </a:solidFill>
          <a:ln>
            <a:noFill/>
          </a:ln>
          <a:extLst/>
        </p:spPr>
      </p:pic>
      <p:pic>
        <p:nvPicPr>
          <p:cNvPr id="16" name="图片 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10876" y="3194102"/>
            <a:ext cx="372149" cy="267545"/>
          </a:xfrm>
          <a:prstGeom prst="rect">
            <a:avLst/>
          </a:prstGeom>
          <a:solidFill>
            <a:schemeClr val="accent5">
              <a:lumMod val="75000"/>
            </a:schemeClr>
          </a:solidFill>
          <a:ln>
            <a:noFill/>
          </a:ln>
          <a:extLst/>
        </p:spPr>
      </p:pic>
      <p:pic>
        <p:nvPicPr>
          <p:cNvPr id="17" name="图片 1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56137" y="4118261"/>
            <a:ext cx="323870" cy="316830"/>
          </a:xfrm>
          <a:prstGeom prst="rect">
            <a:avLst/>
          </a:prstGeom>
          <a:solidFill>
            <a:schemeClr val="accent5">
              <a:lumMod val="75000"/>
            </a:schemeClr>
          </a:solidFill>
          <a:ln>
            <a:noFill/>
          </a:ln>
          <a:extLst/>
        </p:spPr>
      </p:pic>
      <p:sp>
        <p:nvSpPr>
          <p:cNvPr id="3" name="矩形 2"/>
          <p:cNvSpPr/>
          <p:nvPr/>
        </p:nvSpPr>
        <p:spPr>
          <a:xfrm>
            <a:off x="4924714" y="3049647"/>
            <a:ext cx="3607725" cy="646331"/>
          </a:xfrm>
          <a:prstGeom prst="rect">
            <a:avLst/>
          </a:prstGeom>
          <a:ln>
            <a:noFill/>
          </a:ln>
        </p:spPr>
        <p:txBody>
          <a:bodyPr wrap="square">
            <a:spAutoFit/>
          </a:bodyPr>
          <a:lstStyle/>
          <a:p>
            <a:r>
              <a:rPr lang="en-US" altLang="zh-CN" b="1" dirty="0" smtClean="0">
                <a:solidFill>
                  <a:srgbClr val="C15653"/>
                </a:solidFill>
              </a:rPr>
              <a:t>Project</a:t>
            </a:r>
            <a:r>
              <a:rPr lang="zh-CN" altLang="en-US" b="1" dirty="0">
                <a:solidFill>
                  <a:srgbClr val="C15653"/>
                </a:solidFill>
              </a:rPr>
              <a:t>：</a:t>
            </a:r>
            <a:r>
              <a:rPr lang="zh-CN" altLang="en-US" b="1" dirty="0"/>
              <a:t>包含</a:t>
            </a:r>
            <a:r>
              <a:rPr lang="en-US" altLang="zh-CN" b="1" dirty="0"/>
              <a:t>ST</a:t>
            </a:r>
            <a:r>
              <a:rPr lang="zh-CN" altLang="en-US" b="1" dirty="0"/>
              <a:t>官方所有例程和基于不同编译器的项目</a:t>
            </a:r>
            <a:r>
              <a:rPr lang="zh-CN" altLang="en-US" b="1" dirty="0" smtClean="0"/>
              <a:t>模板</a:t>
            </a:r>
            <a:r>
              <a:rPr lang="en-US" altLang="zh-CN" b="1" dirty="0" smtClean="0"/>
              <a:t>.</a:t>
            </a:r>
            <a:endParaRPr lang="zh-CN" altLang="en-US" b="1" dirty="0"/>
          </a:p>
        </p:txBody>
      </p:sp>
      <p:sp>
        <p:nvSpPr>
          <p:cNvPr id="4" name="矩形 3"/>
          <p:cNvSpPr/>
          <p:nvPr/>
        </p:nvSpPr>
        <p:spPr>
          <a:xfrm>
            <a:off x="4932040" y="1131590"/>
            <a:ext cx="3600400"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lvl="0"/>
            <a:r>
              <a:rPr lang="en-US" altLang="zh-CN" b="1" dirty="0">
                <a:solidFill>
                  <a:srgbClr val="C15653"/>
                </a:solidFill>
              </a:rPr>
              <a:t>_</a:t>
            </a:r>
            <a:r>
              <a:rPr lang="en-US" altLang="zh-CN" b="1" dirty="0" err="1">
                <a:solidFill>
                  <a:srgbClr val="C15653"/>
                </a:solidFill>
              </a:rPr>
              <a:t>htmresc</a:t>
            </a:r>
            <a:r>
              <a:rPr lang="zh-CN" altLang="en-US" b="1" dirty="0">
                <a:solidFill>
                  <a:srgbClr val="C15653"/>
                </a:solidFill>
              </a:rPr>
              <a:t>：</a:t>
            </a:r>
            <a:r>
              <a:rPr lang="zh-CN" altLang="en-US" b="1" dirty="0">
                <a:solidFill>
                  <a:prstClr val="black"/>
                </a:solidFill>
              </a:rPr>
              <a:t>该文件夹中存放的是</a:t>
            </a:r>
            <a:r>
              <a:rPr lang="en-US" altLang="zh-CN" b="1" dirty="0">
                <a:solidFill>
                  <a:prstClr val="black"/>
                </a:solidFill>
              </a:rPr>
              <a:t>ST</a:t>
            </a:r>
            <a:r>
              <a:rPr lang="zh-CN" altLang="en-US" b="1" dirty="0">
                <a:solidFill>
                  <a:prstClr val="black"/>
                </a:solidFill>
              </a:rPr>
              <a:t>的</a:t>
            </a:r>
            <a:r>
              <a:rPr lang="en-US" altLang="zh-CN" b="1" dirty="0">
                <a:solidFill>
                  <a:prstClr val="black"/>
                </a:solidFill>
              </a:rPr>
              <a:t>logo</a:t>
            </a:r>
            <a:r>
              <a:rPr lang="zh-CN" altLang="en-US" b="1" dirty="0">
                <a:solidFill>
                  <a:prstClr val="black"/>
                </a:solidFill>
              </a:rPr>
              <a:t>图片，对建立工程没有</a:t>
            </a:r>
            <a:r>
              <a:rPr lang="zh-CN" altLang="en-US" b="1" dirty="0" smtClean="0">
                <a:solidFill>
                  <a:prstClr val="black"/>
                </a:solidFill>
              </a:rPr>
              <a:t>作用。</a:t>
            </a:r>
            <a:endParaRPr lang="zh-CN" altLang="en-US" b="1" dirty="0">
              <a:solidFill>
                <a:prstClr val="black"/>
              </a:solidFill>
            </a:endParaRPr>
          </a:p>
        </p:txBody>
      </p:sp>
      <p:sp>
        <p:nvSpPr>
          <p:cNvPr id="6" name="矩形 5"/>
          <p:cNvSpPr/>
          <p:nvPr/>
        </p:nvSpPr>
        <p:spPr>
          <a:xfrm>
            <a:off x="4932040" y="1971720"/>
            <a:ext cx="3600400"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lvl="0"/>
            <a:r>
              <a:rPr lang="en-US" altLang="zh-CN" b="1" dirty="0">
                <a:solidFill>
                  <a:srgbClr val="C15653"/>
                </a:solidFill>
              </a:rPr>
              <a:t>Libraries</a:t>
            </a:r>
            <a:r>
              <a:rPr lang="zh-CN" altLang="en-US" b="1" dirty="0">
                <a:solidFill>
                  <a:srgbClr val="C15653"/>
                </a:solidFill>
              </a:rPr>
              <a:t>：</a:t>
            </a:r>
            <a:r>
              <a:rPr lang="zh-CN" altLang="en-US" b="1" dirty="0">
                <a:solidFill>
                  <a:prstClr val="black"/>
                </a:solidFill>
              </a:rPr>
              <a:t>库函数的源文件</a:t>
            </a:r>
            <a:r>
              <a:rPr lang="zh-CN" altLang="en-US" b="1" dirty="0" smtClean="0">
                <a:solidFill>
                  <a:prstClr val="black"/>
                </a:solidFill>
              </a:rPr>
              <a:t>，包含</a:t>
            </a:r>
            <a:r>
              <a:rPr lang="en-US" altLang="zh-CN" b="1" dirty="0">
                <a:solidFill>
                  <a:prstClr val="black"/>
                </a:solidFill>
              </a:rPr>
              <a:t>STM32</a:t>
            </a:r>
            <a:r>
              <a:rPr lang="zh-CN" altLang="en-US" b="1" dirty="0">
                <a:solidFill>
                  <a:prstClr val="black"/>
                </a:solidFill>
              </a:rPr>
              <a:t>的系统文件，如启动文件和大量的</a:t>
            </a:r>
            <a:r>
              <a:rPr lang="zh-CN" altLang="en-US" b="1" dirty="0" smtClean="0">
                <a:solidFill>
                  <a:prstClr val="black"/>
                </a:solidFill>
              </a:rPr>
              <a:t>头文件。</a:t>
            </a:r>
            <a:endParaRPr lang="zh-CN" altLang="en-US" b="1" dirty="0">
              <a:solidFill>
                <a:prstClr val="black"/>
              </a:solidFill>
            </a:endParaRPr>
          </a:p>
        </p:txBody>
      </p:sp>
      <p:sp>
        <p:nvSpPr>
          <p:cNvPr id="18" name="矩形 17"/>
          <p:cNvSpPr/>
          <p:nvPr/>
        </p:nvSpPr>
        <p:spPr>
          <a:xfrm>
            <a:off x="4932040" y="3953510"/>
            <a:ext cx="3600400" cy="646331"/>
          </a:xfrm>
          <a:prstGeom prst="rect">
            <a:avLst/>
          </a:prstGeom>
          <a:ln>
            <a:noFill/>
          </a:ln>
        </p:spPr>
        <p:txBody>
          <a:bodyPr wrap="square">
            <a:spAutoFit/>
          </a:bodyPr>
          <a:lstStyle/>
          <a:p>
            <a:r>
              <a:rPr lang="en-US" altLang="zh-CN" b="1" dirty="0">
                <a:solidFill>
                  <a:srgbClr val="C15653"/>
                </a:solidFill>
              </a:rPr>
              <a:t>Utilities</a:t>
            </a:r>
            <a:r>
              <a:rPr lang="zh-CN" altLang="zh-CN" b="1" dirty="0">
                <a:solidFill>
                  <a:srgbClr val="C15653"/>
                </a:solidFill>
              </a:rPr>
              <a:t>：</a:t>
            </a:r>
            <a:r>
              <a:rPr lang="zh-CN" altLang="zh-CN" b="1" dirty="0"/>
              <a:t>包含了相关评估板的示例程序和驱动函数</a:t>
            </a:r>
            <a:endParaRPr lang="zh-CN" altLang="en-US" b="1" dirty="0"/>
          </a:p>
        </p:txBody>
      </p:sp>
      <p:sp>
        <p:nvSpPr>
          <p:cNvPr id="20" name="圆角矩形标注 19"/>
          <p:cNvSpPr/>
          <p:nvPr/>
        </p:nvSpPr>
        <p:spPr>
          <a:xfrm>
            <a:off x="611560" y="4155926"/>
            <a:ext cx="2448272" cy="487618"/>
          </a:xfrm>
          <a:prstGeom prst="wedgeRoundRectCallout">
            <a:avLst>
              <a:gd name="adj1" fmla="val -5932"/>
              <a:gd name="adj2" fmla="val -13097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使用手册和帮助文档</a:t>
            </a:r>
          </a:p>
        </p:txBody>
      </p:sp>
    </p:spTree>
    <p:extLst>
      <p:ext uri="{BB962C8B-B14F-4D97-AF65-F5344CB8AC3E}">
        <p14:creationId xmlns:p14="http://schemas.microsoft.com/office/powerpoint/2010/main" val="2346908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DELL\Desktop\无标题.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059582"/>
            <a:ext cx="5603365" cy="3682552"/>
          </a:xfrm>
          <a:prstGeom prst="rect">
            <a:avLst/>
          </a:prstGeom>
          <a:noFill/>
          <a:ln>
            <a:noFill/>
          </a:ln>
        </p:spPr>
      </p:pic>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4735225" y="1235387"/>
            <a:ext cx="3780279" cy="32085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a:t>由</a:t>
            </a:r>
            <a:r>
              <a:rPr lang="en-US" altLang="zh-CN" b="1" dirty="0"/>
              <a:t>STM32F10x_StdPeriph_Examples</a:t>
            </a:r>
            <a:r>
              <a:rPr lang="zh-CN" altLang="en-US" b="1" dirty="0"/>
              <a:t>和</a:t>
            </a:r>
            <a:r>
              <a:rPr lang="en-US" altLang="zh-CN" b="1" dirty="0" smtClean="0"/>
              <a:t>STM32F10x_StdPeriph_Template</a:t>
            </a:r>
            <a:r>
              <a:rPr lang="zh-CN" altLang="en-US" b="1" dirty="0"/>
              <a:t>文件夹</a:t>
            </a:r>
            <a:r>
              <a:rPr lang="zh-CN" altLang="en-US" b="1" dirty="0" smtClean="0"/>
              <a:t>组成，包含</a:t>
            </a:r>
            <a:endParaRPr lang="en-US" altLang="zh-CN" b="1" dirty="0" smtClean="0"/>
          </a:p>
          <a:p>
            <a:pPr marL="285750" indent="-285750">
              <a:lnSpc>
                <a:spcPct val="125000"/>
              </a:lnSpc>
              <a:buClr>
                <a:schemeClr val="tx2">
                  <a:lumMod val="60000"/>
                  <a:lumOff val="40000"/>
                </a:schemeClr>
              </a:buClr>
              <a:buFont typeface="Wingdings" pitchFamily="2" charset="2"/>
              <a:buChar char="Ø"/>
            </a:pPr>
            <a:r>
              <a:rPr lang="en-US" altLang="zh-CN" b="1" dirty="0" smtClean="0"/>
              <a:t>ST</a:t>
            </a:r>
            <a:r>
              <a:rPr lang="zh-CN" altLang="en-US" b="1" dirty="0"/>
              <a:t>官方所有</a:t>
            </a:r>
            <a:r>
              <a:rPr lang="zh-CN" altLang="en-US" b="1" dirty="0" smtClean="0"/>
              <a:t>例程</a:t>
            </a:r>
            <a:endParaRPr lang="en-US" altLang="zh-CN" b="1" dirty="0" smtClean="0"/>
          </a:p>
          <a:p>
            <a:pPr marL="285750" indent="-285750">
              <a:lnSpc>
                <a:spcPct val="125000"/>
              </a:lnSpc>
              <a:buClr>
                <a:schemeClr val="tx2">
                  <a:lumMod val="60000"/>
                  <a:lumOff val="40000"/>
                </a:schemeClr>
              </a:buClr>
              <a:buFont typeface="Wingdings" pitchFamily="2" charset="2"/>
              <a:buChar char="Ø"/>
            </a:pPr>
            <a:r>
              <a:rPr lang="zh-CN" altLang="en-US" b="1" dirty="0" smtClean="0"/>
              <a:t>基于</a:t>
            </a:r>
            <a:r>
              <a:rPr lang="zh-CN" altLang="en-US" b="1" dirty="0"/>
              <a:t>不同编译器的项目模板，如各个外设的例程（如</a:t>
            </a:r>
            <a:r>
              <a:rPr lang="en-US" altLang="zh-CN" b="1" dirty="0"/>
              <a:t>ADC</a:t>
            </a:r>
            <a:r>
              <a:rPr lang="zh-CN" altLang="en-US" b="1" dirty="0"/>
              <a:t>、</a:t>
            </a:r>
            <a:r>
              <a:rPr lang="en-US" altLang="zh-CN" b="1" dirty="0"/>
              <a:t>CAN</a:t>
            </a:r>
            <a:r>
              <a:rPr lang="zh-CN" altLang="en-US" b="1" dirty="0"/>
              <a:t>、</a:t>
            </a:r>
            <a:r>
              <a:rPr lang="en-US" altLang="zh-CN" b="1" dirty="0"/>
              <a:t>DMA</a:t>
            </a:r>
            <a:r>
              <a:rPr lang="zh-CN" altLang="en-US" b="1" dirty="0"/>
              <a:t>、</a:t>
            </a:r>
            <a:r>
              <a:rPr lang="en-US" altLang="zh-CN" b="1" dirty="0"/>
              <a:t>IIC</a:t>
            </a:r>
            <a:r>
              <a:rPr lang="zh-CN" altLang="en-US" b="1" dirty="0"/>
              <a:t>等）和几个不同编译器的工程模板（如</a:t>
            </a:r>
            <a:r>
              <a:rPr lang="en-US" altLang="zh-CN" b="1" dirty="0"/>
              <a:t>MDK-ARM</a:t>
            </a:r>
            <a:r>
              <a:rPr lang="zh-CN" altLang="en-US" b="1" dirty="0"/>
              <a:t>、</a:t>
            </a:r>
            <a:r>
              <a:rPr lang="en-US" altLang="zh-CN" b="1" dirty="0"/>
              <a:t>EWARM</a:t>
            </a:r>
            <a:r>
              <a:rPr lang="zh-CN" altLang="en-US" b="1" dirty="0"/>
              <a:t>等）</a:t>
            </a:r>
          </a:p>
        </p:txBody>
      </p:sp>
    </p:spTree>
    <p:extLst>
      <p:ext uri="{BB962C8B-B14F-4D97-AF65-F5344CB8AC3E}">
        <p14:creationId xmlns:p14="http://schemas.microsoft.com/office/powerpoint/2010/main" val="1435469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graphicFrame>
        <p:nvGraphicFramePr>
          <p:cNvPr id="2" name="表格 1"/>
          <p:cNvGraphicFramePr>
            <a:graphicFrameLocks noGrp="1"/>
          </p:cNvGraphicFramePr>
          <p:nvPr>
            <p:extLst>
              <p:ext uri="{D42A27DB-BD31-4B8C-83A1-F6EECF244321}">
                <p14:modId xmlns:p14="http://schemas.microsoft.com/office/powerpoint/2010/main" val="4227066426"/>
              </p:ext>
            </p:extLst>
          </p:nvPr>
        </p:nvGraphicFramePr>
        <p:xfrm>
          <a:off x="723413" y="987574"/>
          <a:ext cx="7848872" cy="3840480"/>
        </p:xfrm>
        <a:graphic>
          <a:graphicData uri="http://schemas.openxmlformats.org/drawingml/2006/table">
            <a:tbl>
              <a:tblPr firstRow="1" firstCol="1" bandRow="1">
                <a:tableStyleId>{7DF18680-E054-41AD-8BC1-D1AEF772440D}</a:tableStyleId>
              </a:tblPr>
              <a:tblGrid>
                <a:gridCol w="1008112"/>
                <a:gridCol w="1976379"/>
                <a:gridCol w="4864381"/>
              </a:tblGrid>
              <a:tr h="0">
                <a:tc>
                  <a:txBody>
                    <a:bodyPr/>
                    <a:lstStyle/>
                    <a:p>
                      <a:pPr algn="ctr">
                        <a:spcAft>
                          <a:spcPts val="0"/>
                        </a:spcAft>
                      </a:pPr>
                      <a:r>
                        <a:rPr lang="zh-CN" sz="1400" b="1" kern="0" dirty="0">
                          <a:effectLst/>
                        </a:rPr>
                        <a:t>文件类型</a:t>
                      </a:r>
                      <a:endParaRPr lang="zh-CN" sz="1400" b="1" kern="100" dirty="0">
                        <a:effectLst/>
                        <a:latin typeface="Times New Roman"/>
                        <a:ea typeface="宋体"/>
                        <a:cs typeface="Times New Roman"/>
                      </a:endParaRPr>
                    </a:p>
                  </a:txBody>
                  <a:tcPr marL="68580" marR="68580" marT="0" marB="0" anchor="ctr"/>
                </a:tc>
                <a:tc>
                  <a:txBody>
                    <a:bodyPr/>
                    <a:lstStyle/>
                    <a:p>
                      <a:pPr algn="ctr">
                        <a:spcAft>
                          <a:spcPts val="0"/>
                        </a:spcAft>
                      </a:pPr>
                      <a:r>
                        <a:rPr lang="zh-CN" sz="1400" b="1" kern="0">
                          <a:effectLst/>
                        </a:rPr>
                        <a:t>文件</a:t>
                      </a:r>
                      <a:endParaRPr lang="zh-CN" sz="1400" b="1" kern="100">
                        <a:effectLst/>
                        <a:latin typeface="Times New Roman"/>
                        <a:ea typeface="宋体"/>
                        <a:cs typeface="Times New Roman"/>
                      </a:endParaRPr>
                    </a:p>
                  </a:txBody>
                  <a:tcPr marL="68580" marR="68580" marT="0" marB="0" anchor="ctr"/>
                </a:tc>
                <a:tc>
                  <a:txBody>
                    <a:bodyPr/>
                    <a:lstStyle/>
                    <a:p>
                      <a:pPr algn="ctr">
                        <a:spcAft>
                          <a:spcPts val="0"/>
                        </a:spcAft>
                      </a:pPr>
                      <a:r>
                        <a:rPr lang="zh-CN" sz="1400" b="1" kern="0">
                          <a:effectLst/>
                        </a:rPr>
                        <a:t>说明</a:t>
                      </a:r>
                      <a:endParaRPr lang="zh-CN" sz="14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zh-CN" sz="1400" b="1" kern="0" dirty="0">
                          <a:effectLst/>
                        </a:rPr>
                        <a:t>启动文件</a:t>
                      </a:r>
                      <a:endParaRPr lang="zh-CN" sz="14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startup_stm32f10x_hd.s</a:t>
                      </a:r>
                      <a:endParaRPr lang="zh-CN" sz="14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汇编语言编写的启动文件，</a:t>
                      </a:r>
                      <a:r>
                        <a:rPr lang="en-US" sz="1400" b="1" kern="0" dirty="0" err="1">
                          <a:effectLst/>
                        </a:rPr>
                        <a:t>hd</a:t>
                      </a:r>
                      <a:r>
                        <a:rPr lang="zh-CN" sz="1400" b="1" kern="0" dirty="0">
                          <a:effectLst/>
                        </a:rPr>
                        <a:t>代表大容量</a:t>
                      </a:r>
                      <a:r>
                        <a:rPr lang="zh-CN" sz="1400" b="1" kern="0" dirty="0" smtClean="0">
                          <a:effectLst/>
                        </a:rPr>
                        <a:t>芯片</a:t>
                      </a:r>
                      <a:endParaRPr lang="zh-CN" sz="1400" b="1" kern="100" dirty="0">
                        <a:effectLst/>
                        <a:latin typeface="Times New Roman"/>
                        <a:ea typeface="宋体"/>
                        <a:cs typeface="Times New Roman"/>
                      </a:endParaRPr>
                    </a:p>
                  </a:txBody>
                  <a:tcPr marL="68580" marR="68580" marT="0" marB="0" anchor="ctr"/>
                </a:tc>
              </a:tr>
              <a:tr h="0">
                <a:tc rowSpan="3">
                  <a:txBody>
                    <a:bodyPr/>
                    <a:lstStyle/>
                    <a:p>
                      <a:pPr algn="ctr">
                        <a:spcAft>
                          <a:spcPts val="0"/>
                        </a:spcAft>
                      </a:pPr>
                      <a:r>
                        <a:rPr lang="zh-CN" sz="1400" b="1" kern="0">
                          <a:effectLst/>
                        </a:rPr>
                        <a:t>内核相关</a:t>
                      </a:r>
                      <a:endParaRPr lang="zh-CN" sz="14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core_cm3.c</a:t>
                      </a:r>
                      <a:endParaRPr lang="zh-CN" sz="14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内核文件，包含了内核寄存器的定义和内核外设的函数，</a:t>
                      </a:r>
                      <a:r>
                        <a:rPr lang="en-US" sz="1400" b="1" kern="0" dirty="0">
                          <a:effectLst/>
                        </a:rPr>
                        <a:t>Cortex-M3</a:t>
                      </a:r>
                      <a:r>
                        <a:rPr lang="zh-CN" sz="1400" b="1" kern="0" dirty="0">
                          <a:effectLst/>
                        </a:rPr>
                        <a:t>内核及其外设：</a:t>
                      </a:r>
                      <a:r>
                        <a:rPr lang="en-US" sz="1400" b="1" kern="0" dirty="0">
                          <a:effectLst/>
                        </a:rPr>
                        <a:t>NVIC</a:t>
                      </a:r>
                      <a:r>
                        <a:rPr lang="zh-CN" sz="1400" b="1" kern="0" dirty="0">
                          <a:effectLst/>
                        </a:rPr>
                        <a:t>，</a:t>
                      </a:r>
                      <a:r>
                        <a:rPr lang="en-US" sz="1400" b="1" kern="0" dirty="0" err="1">
                          <a:effectLst/>
                        </a:rPr>
                        <a:t>SysTick</a:t>
                      </a:r>
                      <a:r>
                        <a:rPr lang="zh-CN" sz="1400" b="1" kern="0" dirty="0">
                          <a:effectLst/>
                        </a:rPr>
                        <a:t>等</a:t>
                      </a:r>
                      <a:endParaRPr lang="zh-CN" sz="1400" b="1" kern="100" dirty="0">
                        <a:effectLst/>
                        <a:latin typeface="Times New Roman"/>
                        <a:ea typeface="宋体"/>
                        <a:cs typeface="Times New Roman"/>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400" b="1" kern="0" dirty="0">
                          <a:effectLst/>
                        </a:rPr>
                        <a:t>core_cm3.h</a:t>
                      </a:r>
                      <a:endParaRPr lang="zh-CN" sz="14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把</a:t>
                      </a:r>
                      <a:r>
                        <a:rPr lang="en-US" sz="1400" b="1" kern="0" dirty="0">
                          <a:effectLst/>
                        </a:rPr>
                        <a:t>core_cm3.c</a:t>
                      </a:r>
                      <a:r>
                        <a:rPr lang="zh-CN" sz="1400" b="1" kern="0" dirty="0">
                          <a:effectLst/>
                        </a:rPr>
                        <a:t>中的寄存器封装成相应的函数</a:t>
                      </a:r>
                      <a:endParaRPr lang="zh-CN" sz="1400" b="1" kern="100" dirty="0">
                        <a:effectLst/>
                        <a:latin typeface="Times New Roman"/>
                        <a:ea typeface="宋体"/>
                        <a:cs typeface="Times New Roman"/>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400" b="1" kern="0">
                          <a:effectLst/>
                        </a:rPr>
                        <a:t>misc.c</a:t>
                      </a:r>
                      <a:endParaRPr lang="zh-CN" sz="1400" b="1" kern="100">
                        <a:effectLst/>
                      </a:endParaRPr>
                    </a:p>
                    <a:p>
                      <a:pPr algn="ctr">
                        <a:spcAft>
                          <a:spcPts val="0"/>
                        </a:spcAft>
                      </a:pPr>
                      <a:r>
                        <a:rPr lang="en-US" sz="1400" b="1" kern="0">
                          <a:effectLst/>
                        </a:rPr>
                        <a:t>misc.h</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用于中断管理，</a:t>
                      </a:r>
                      <a:r>
                        <a:rPr lang="zh-CN" sz="1400" b="1" kern="0" dirty="0" smtClean="0">
                          <a:effectLst/>
                        </a:rPr>
                        <a:t>包含</a:t>
                      </a:r>
                      <a:r>
                        <a:rPr lang="en-US" sz="1400" b="1" kern="0" dirty="0" smtClean="0">
                          <a:effectLst/>
                        </a:rPr>
                        <a:t>NVIC</a:t>
                      </a:r>
                      <a:r>
                        <a:rPr lang="zh-CN" sz="1400" b="1" kern="0" dirty="0">
                          <a:effectLst/>
                        </a:rPr>
                        <a:t>相关的函数定义和</a:t>
                      </a:r>
                      <a:r>
                        <a:rPr lang="en-US" sz="1400" b="1" kern="0" dirty="0" err="1">
                          <a:effectLst/>
                        </a:rPr>
                        <a:t>SysTick</a:t>
                      </a:r>
                      <a:endParaRPr lang="zh-CN" sz="1400" b="1" kern="100" dirty="0">
                        <a:effectLst/>
                        <a:latin typeface="Times New Roman"/>
                        <a:ea typeface="宋体"/>
                        <a:cs typeface="Times New Roman"/>
                      </a:endParaRPr>
                    </a:p>
                  </a:txBody>
                  <a:tcPr marL="68580" marR="68580" marT="0" marB="0" anchor="ctr"/>
                </a:tc>
              </a:tr>
              <a:tr h="0">
                <a:tc rowSpan="4">
                  <a:txBody>
                    <a:bodyPr/>
                    <a:lstStyle/>
                    <a:p>
                      <a:pPr algn="ctr">
                        <a:spcAft>
                          <a:spcPts val="0"/>
                        </a:spcAft>
                      </a:pPr>
                      <a:r>
                        <a:rPr lang="zh-CN" sz="1400" b="1" kern="0">
                          <a:effectLst/>
                        </a:rPr>
                        <a:t>外设相关</a:t>
                      </a:r>
                      <a:endParaRPr lang="zh-CN" sz="14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stm32f10x.h</a:t>
                      </a:r>
                      <a:endParaRPr lang="zh-CN" sz="14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smtClean="0">
                          <a:effectLst/>
                        </a:rPr>
                        <a:t>包含所有</a:t>
                      </a:r>
                      <a:r>
                        <a:rPr lang="zh-CN" sz="1400" b="1" kern="0" dirty="0">
                          <a:effectLst/>
                        </a:rPr>
                        <a:t>外设寄存器和结构体的定义、位定义、中断向量表、存储空间的地址映射等</a:t>
                      </a:r>
                      <a:endParaRPr lang="zh-CN" sz="1400" b="1" kern="100" dirty="0">
                        <a:effectLst/>
                        <a:latin typeface="Times New Roman"/>
                        <a:ea typeface="宋体"/>
                        <a:cs typeface="Times New Roman"/>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400" b="1" kern="0">
                          <a:effectLst/>
                        </a:rPr>
                        <a:t>system_stm32f10x.c</a:t>
                      </a:r>
                      <a:endParaRPr lang="zh-CN" sz="1400" b="1" kern="100">
                        <a:effectLst/>
                      </a:endParaRPr>
                    </a:p>
                    <a:p>
                      <a:pPr algn="ctr">
                        <a:spcAft>
                          <a:spcPts val="0"/>
                        </a:spcAft>
                      </a:pPr>
                      <a:r>
                        <a:rPr lang="en-US" sz="1400" b="1" kern="0">
                          <a:effectLst/>
                        </a:rPr>
                        <a:t>system_stm32f10x.h</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系统文件，函数</a:t>
                      </a:r>
                      <a:r>
                        <a:rPr lang="en-US" sz="1400" b="1" kern="0" dirty="0" err="1">
                          <a:effectLst/>
                        </a:rPr>
                        <a:t>SystemInit</a:t>
                      </a:r>
                      <a:r>
                        <a:rPr lang="zh-CN" sz="1400" b="1" kern="0" dirty="0">
                          <a:effectLst/>
                        </a:rPr>
                        <a:t>用于系统初始化和</a:t>
                      </a:r>
                      <a:r>
                        <a:rPr lang="en-US" sz="1400" b="1" kern="0" dirty="0">
                          <a:effectLst/>
                        </a:rPr>
                        <a:t>STM32</a:t>
                      </a:r>
                      <a:r>
                        <a:rPr lang="zh-CN" sz="1400" b="1" kern="0" dirty="0">
                          <a:effectLst/>
                        </a:rPr>
                        <a:t>系统时钟配置</a:t>
                      </a:r>
                      <a:endParaRPr lang="zh-CN" sz="1400" b="1" kern="100" dirty="0">
                        <a:effectLst/>
                        <a:latin typeface="Times New Roman"/>
                        <a:ea typeface="宋体"/>
                        <a:cs typeface="Times New Roman"/>
                      </a:endParaRPr>
                    </a:p>
                  </a:txBody>
                  <a:tcPr marL="68580" marR="68580" marT="0" marB="0" anchor="ctr"/>
                </a:tc>
              </a:tr>
              <a:tr h="272415">
                <a:tc vMerge="1">
                  <a:txBody>
                    <a:bodyPr/>
                    <a:lstStyle/>
                    <a:p>
                      <a:endParaRPr lang="zh-CN" altLang="en-US"/>
                    </a:p>
                  </a:txBody>
                  <a:tcPr/>
                </a:tc>
                <a:tc>
                  <a:txBody>
                    <a:bodyPr/>
                    <a:lstStyle/>
                    <a:p>
                      <a:pPr algn="ctr">
                        <a:spcAft>
                          <a:spcPts val="0"/>
                        </a:spcAft>
                      </a:pPr>
                      <a:r>
                        <a:rPr lang="en-US" sz="1400" b="1" kern="0">
                          <a:effectLst/>
                        </a:rPr>
                        <a:t>stm32f10x_ppp.h</a:t>
                      </a:r>
                      <a:endParaRPr lang="zh-CN" sz="1400" b="1" kern="100">
                        <a:effectLst/>
                      </a:endParaRPr>
                    </a:p>
                    <a:p>
                      <a:pPr algn="ctr">
                        <a:spcAft>
                          <a:spcPts val="0"/>
                        </a:spcAft>
                      </a:pPr>
                      <a:r>
                        <a:rPr lang="en-US" sz="1400" b="1" kern="0">
                          <a:effectLst/>
                        </a:rPr>
                        <a:t>stm32f10x_ppp.c</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外设驱动函数文件，</a:t>
                      </a:r>
                      <a:r>
                        <a:rPr lang="zh-CN" sz="1400" b="1" kern="0" dirty="0" smtClean="0">
                          <a:effectLst/>
                        </a:rPr>
                        <a:t>包括相关</a:t>
                      </a:r>
                      <a:r>
                        <a:rPr lang="zh-CN" sz="1400" b="1" kern="0" dirty="0">
                          <a:effectLst/>
                        </a:rPr>
                        <a:t>外设的初始化配置和部分功能应用函数，是编程功能实现的重要组成部分。</a:t>
                      </a:r>
                      <a:endParaRPr lang="zh-CN" sz="1400" b="1" kern="100" dirty="0">
                        <a:effectLst/>
                        <a:latin typeface="Times New Roman"/>
                        <a:ea typeface="宋体"/>
                        <a:cs typeface="Times New Roman"/>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400" b="1" kern="0">
                          <a:effectLst/>
                        </a:rPr>
                        <a:t>stm32f10x_conf.h</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固件库配置文件，通过增加和删除所包含的外设头文件来选择固件库所使用的外设</a:t>
                      </a:r>
                      <a:endParaRPr lang="zh-CN" sz="1400" b="1" kern="100" dirty="0">
                        <a:effectLst/>
                        <a:latin typeface="Times New Roman"/>
                        <a:ea typeface="宋体"/>
                        <a:cs typeface="Times New Roman"/>
                      </a:endParaRPr>
                    </a:p>
                  </a:txBody>
                  <a:tcPr marL="68580" marR="68580" marT="0" marB="0" anchor="ctr"/>
                </a:tc>
              </a:tr>
              <a:tr h="0">
                <a:tc>
                  <a:txBody>
                    <a:bodyPr/>
                    <a:lstStyle/>
                    <a:p>
                      <a:pPr algn="ctr">
                        <a:spcAft>
                          <a:spcPts val="0"/>
                        </a:spcAft>
                      </a:pPr>
                      <a:r>
                        <a:rPr lang="zh-CN" sz="1400" b="1" kern="0">
                          <a:effectLst/>
                        </a:rPr>
                        <a:t>应用程序</a:t>
                      </a:r>
                      <a:endParaRPr lang="zh-CN" sz="14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a:effectLst/>
                        </a:rPr>
                        <a:t>main.c</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主函数</a:t>
                      </a:r>
                      <a:endParaRPr lang="zh-CN" sz="1400" b="1" kern="100" dirty="0">
                        <a:effectLst/>
                        <a:latin typeface="Times New Roman"/>
                        <a:ea typeface="宋体"/>
                        <a:cs typeface="Times New Roman"/>
                      </a:endParaRPr>
                    </a:p>
                  </a:txBody>
                  <a:tcPr marL="68580" marR="68580" marT="0" marB="0" anchor="ctr"/>
                </a:tc>
              </a:tr>
              <a:tr h="0">
                <a:tc>
                  <a:txBody>
                    <a:bodyPr/>
                    <a:lstStyle/>
                    <a:p>
                      <a:pPr algn="ctr">
                        <a:spcAft>
                          <a:spcPts val="0"/>
                        </a:spcAft>
                      </a:pPr>
                      <a:r>
                        <a:rPr lang="zh-CN" sz="1400" b="1" kern="0">
                          <a:effectLst/>
                        </a:rPr>
                        <a:t>中断</a:t>
                      </a:r>
                      <a:endParaRPr lang="zh-CN" sz="14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a:effectLst/>
                        </a:rPr>
                        <a:t>stm32f10x_it.c</a:t>
                      </a:r>
                      <a:endParaRPr lang="zh-CN" sz="1400" b="1" kern="100">
                        <a:effectLst/>
                      </a:endParaRPr>
                    </a:p>
                    <a:p>
                      <a:pPr algn="ctr">
                        <a:spcAft>
                          <a:spcPts val="0"/>
                        </a:spcAft>
                      </a:pPr>
                      <a:r>
                        <a:rPr lang="en-US" sz="1400" b="1" kern="0">
                          <a:effectLst/>
                        </a:rPr>
                        <a:t>stm32f10x_it.h</a:t>
                      </a:r>
                      <a:endParaRPr lang="zh-CN" sz="1400" b="1" kern="10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a:effectLst/>
                        </a:rPr>
                        <a:t>存放用户编写的中断服务函数</a:t>
                      </a:r>
                      <a:endParaRPr lang="zh-CN" sz="1400" b="1" kern="100" dirty="0">
                        <a:effectLst/>
                        <a:latin typeface="Times New Roman"/>
                        <a:ea typeface="宋体"/>
                        <a:cs typeface="Times New Roman"/>
                      </a:endParaRPr>
                    </a:p>
                  </a:txBody>
                  <a:tcPr marL="68580" marR="68580" marT="0" marB="0" anchor="ctr"/>
                </a:tc>
              </a:tr>
            </a:tbl>
          </a:graphicData>
        </a:graphic>
      </p:graphicFrame>
      <p:sp>
        <p:nvSpPr>
          <p:cNvPr id="3" name="矩形 2"/>
          <p:cNvSpPr/>
          <p:nvPr/>
        </p:nvSpPr>
        <p:spPr>
          <a:xfrm>
            <a:off x="5076056" y="406865"/>
            <a:ext cx="3348994" cy="369332"/>
          </a:xfrm>
          <a:prstGeom prst="rect">
            <a:avLst/>
          </a:prstGeom>
        </p:spPr>
        <p:txBody>
          <a:bodyPr wrap="none">
            <a:spAutoFit/>
          </a:bodyPr>
          <a:lstStyle/>
          <a:p>
            <a:r>
              <a:rPr lang="en-US" altLang="zh-CN" b="1" dirty="0">
                <a:solidFill>
                  <a:schemeClr val="accent5">
                    <a:lumMod val="75000"/>
                  </a:schemeClr>
                </a:solidFill>
              </a:rPr>
              <a:t>STM32F10x</a:t>
            </a:r>
            <a:r>
              <a:rPr lang="zh-CN" altLang="zh-CN" b="1" dirty="0">
                <a:solidFill>
                  <a:schemeClr val="accent5">
                    <a:lumMod val="75000"/>
                  </a:schemeClr>
                </a:solidFill>
              </a:rPr>
              <a:t>标准外设库文件分析</a:t>
            </a:r>
            <a:endParaRPr lang="zh-CN" altLang="en-US" b="1" dirty="0">
              <a:solidFill>
                <a:schemeClr val="accent5">
                  <a:lumMod val="75000"/>
                </a:schemeClr>
              </a:solidFill>
            </a:endParaRPr>
          </a:p>
        </p:txBody>
      </p:sp>
    </p:spTree>
    <p:extLst>
      <p:ext uri="{BB962C8B-B14F-4D97-AF65-F5344CB8AC3E}">
        <p14:creationId xmlns:p14="http://schemas.microsoft.com/office/powerpoint/2010/main" val="923729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太阳形 12"/>
          <p:cNvSpPr/>
          <p:nvPr/>
        </p:nvSpPr>
        <p:spPr>
          <a:xfrm rot="20676524">
            <a:off x="2362615" y="1347614"/>
            <a:ext cx="3958520" cy="3456384"/>
          </a:xfrm>
          <a:prstGeom prst="sun">
            <a:avLst/>
          </a:prstGeom>
          <a:solidFill>
            <a:schemeClr val="accent3">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1187624" y="2010921"/>
            <a:ext cx="2016224" cy="4084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25000"/>
              </a:lnSpc>
            </a:pPr>
            <a:r>
              <a:rPr lang="en-US" altLang="zh-CN" b="1" dirty="0"/>
              <a:t>CMSIS</a:t>
            </a:r>
            <a:r>
              <a:rPr lang="zh-CN" altLang="zh-CN" b="1" dirty="0"/>
              <a:t>的核心</a:t>
            </a:r>
            <a:r>
              <a:rPr lang="zh-CN" altLang="zh-CN" b="1" dirty="0" smtClean="0"/>
              <a:t>文件</a:t>
            </a:r>
            <a:endParaRPr lang="en-US" altLang="zh-CN" b="1" dirty="0" smtClean="0"/>
          </a:p>
        </p:txBody>
      </p:sp>
      <p:sp>
        <p:nvSpPr>
          <p:cNvPr id="2" name="矩形 1"/>
          <p:cNvSpPr/>
          <p:nvPr/>
        </p:nvSpPr>
        <p:spPr>
          <a:xfrm>
            <a:off x="539552" y="1050721"/>
            <a:ext cx="3802323" cy="400110"/>
          </a:xfrm>
          <a:prstGeom prst="rect">
            <a:avLst/>
          </a:prstGeom>
        </p:spPr>
        <p:txBody>
          <a:bodyPr wrap="none">
            <a:spAutoFit/>
          </a:bodyPr>
          <a:lstStyle/>
          <a:p>
            <a:r>
              <a:rPr lang="en-US" altLang="zh-CN" sz="2000" b="1" dirty="0">
                <a:solidFill>
                  <a:srgbClr val="C00000"/>
                </a:solidFill>
              </a:rPr>
              <a:t>1</a:t>
            </a:r>
            <a:r>
              <a:rPr lang="zh-CN" altLang="en-US" sz="2000" b="1" dirty="0">
                <a:solidFill>
                  <a:srgbClr val="C00000"/>
                </a:solidFill>
              </a:rPr>
              <a:t>．</a:t>
            </a:r>
            <a:r>
              <a:rPr lang="en-US" altLang="zh-CN" sz="2000" b="1" dirty="0">
                <a:solidFill>
                  <a:srgbClr val="C00000"/>
                </a:solidFill>
              </a:rPr>
              <a:t>core_cm3.c</a:t>
            </a:r>
            <a:r>
              <a:rPr lang="zh-CN" altLang="en-US" sz="2000" b="1" dirty="0">
                <a:solidFill>
                  <a:srgbClr val="C00000"/>
                </a:solidFill>
              </a:rPr>
              <a:t>和</a:t>
            </a:r>
            <a:r>
              <a:rPr lang="en-US" altLang="zh-CN" sz="2000" b="1" dirty="0">
                <a:solidFill>
                  <a:srgbClr val="C00000"/>
                </a:solidFill>
              </a:rPr>
              <a:t>core_cm3.h</a:t>
            </a:r>
            <a:r>
              <a:rPr lang="zh-CN" altLang="en-US" sz="2000" b="1" dirty="0">
                <a:solidFill>
                  <a:srgbClr val="C00000"/>
                </a:solidFill>
              </a:rPr>
              <a:t>文件</a:t>
            </a:r>
          </a:p>
        </p:txBody>
      </p:sp>
      <p:sp>
        <p:nvSpPr>
          <p:cNvPr id="3" name="矩形 2"/>
          <p:cNvSpPr/>
          <p:nvPr/>
        </p:nvSpPr>
        <p:spPr>
          <a:xfrm>
            <a:off x="5004048" y="1723891"/>
            <a:ext cx="2952328" cy="1100942"/>
          </a:xfrm>
          <a:prstGeom prst="rect">
            <a:avLst/>
          </a:prstGeom>
          <a:solidFill>
            <a:schemeClr val="accent6">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nSpc>
                <a:spcPct val="125000"/>
              </a:lnSpc>
            </a:pPr>
            <a:r>
              <a:rPr lang="en-US" altLang="zh-CN" b="1" dirty="0" smtClean="0">
                <a:solidFill>
                  <a:prstClr val="black"/>
                </a:solidFill>
              </a:rPr>
              <a:t>core_cm3.c</a:t>
            </a:r>
            <a:r>
              <a:rPr lang="zh-CN" altLang="zh-CN" b="1" dirty="0">
                <a:solidFill>
                  <a:prstClr val="black"/>
                </a:solidFill>
              </a:rPr>
              <a:t>是内核通用源文件，主要存放的是操作内核外设寄存器的</a:t>
            </a:r>
            <a:r>
              <a:rPr lang="zh-CN" altLang="zh-CN" b="1" dirty="0" smtClean="0">
                <a:solidFill>
                  <a:prstClr val="black"/>
                </a:solidFill>
              </a:rPr>
              <a:t>函数</a:t>
            </a:r>
            <a:endParaRPr lang="en-US" altLang="zh-CN" b="1" dirty="0">
              <a:solidFill>
                <a:prstClr val="black"/>
              </a:solidFill>
            </a:endParaRPr>
          </a:p>
        </p:txBody>
      </p:sp>
      <p:sp>
        <p:nvSpPr>
          <p:cNvPr id="4" name="矩形 3"/>
          <p:cNvSpPr/>
          <p:nvPr/>
        </p:nvSpPr>
        <p:spPr>
          <a:xfrm>
            <a:off x="1187624" y="2814042"/>
            <a:ext cx="2812810" cy="1447191"/>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nSpc>
                <a:spcPct val="125000"/>
              </a:lnSpc>
            </a:pPr>
            <a:r>
              <a:rPr lang="zh-CN" altLang="zh-CN" b="1" dirty="0">
                <a:solidFill>
                  <a:prstClr val="black"/>
                </a:solidFill>
              </a:rPr>
              <a:t>提供进入</a:t>
            </a:r>
            <a:r>
              <a:rPr lang="en-US" altLang="zh-CN" b="1" dirty="0">
                <a:solidFill>
                  <a:prstClr val="black"/>
                </a:solidFill>
              </a:rPr>
              <a:t>Cortex-M3</a:t>
            </a:r>
            <a:r>
              <a:rPr lang="zh-CN" altLang="zh-CN" b="1" dirty="0">
                <a:solidFill>
                  <a:prstClr val="black"/>
                </a:solidFill>
              </a:rPr>
              <a:t>内核的接口，由</a:t>
            </a:r>
            <a:r>
              <a:rPr lang="en-US" altLang="zh-CN" b="1" dirty="0">
                <a:solidFill>
                  <a:prstClr val="black"/>
                </a:solidFill>
              </a:rPr>
              <a:t>ARM</a:t>
            </a:r>
            <a:r>
              <a:rPr lang="zh-CN" altLang="zh-CN" b="1" dirty="0">
                <a:solidFill>
                  <a:prstClr val="black"/>
                </a:solidFill>
              </a:rPr>
              <a:t>公司提供</a:t>
            </a:r>
            <a:r>
              <a:rPr lang="zh-CN" altLang="en-US" b="1" dirty="0">
                <a:solidFill>
                  <a:prstClr val="black"/>
                </a:solidFill>
              </a:rPr>
              <a:t>，</a:t>
            </a:r>
            <a:r>
              <a:rPr lang="zh-CN" altLang="zh-CN" b="1" dirty="0">
                <a:solidFill>
                  <a:prstClr val="black"/>
                </a:solidFill>
              </a:rPr>
              <a:t>对所有基于</a:t>
            </a:r>
            <a:r>
              <a:rPr lang="en-US" altLang="zh-CN" b="1" dirty="0">
                <a:solidFill>
                  <a:prstClr val="black"/>
                </a:solidFill>
              </a:rPr>
              <a:t>Cortex-M3</a:t>
            </a:r>
            <a:r>
              <a:rPr lang="zh-CN" altLang="zh-CN" b="1" dirty="0">
                <a:solidFill>
                  <a:prstClr val="black"/>
                </a:solidFill>
              </a:rPr>
              <a:t>内核的芯片都适用</a:t>
            </a:r>
            <a:endParaRPr lang="en-US" altLang="zh-CN" b="1" dirty="0">
              <a:solidFill>
                <a:prstClr val="black"/>
              </a:solidFill>
            </a:endParaRPr>
          </a:p>
        </p:txBody>
      </p:sp>
      <p:sp>
        <p:nvSpPr>
          <p:cNvPr id="6" name="矩形 5"/>
          <p:cNvSpPr/>
          <p:nvPr/>
        </p:nvSpPr>
        <p:spPr>
          <a:xfrm>
            <a:off x="5004048" y="3219822"/>
            <a:ext cx="2952328" cy="1100942"/>
          </a:xfrm>
          <a:prstGeom prst="rect">
            <a:avLst/>
          </a:prstGeom>
          <a:solidFill>
            <a:schemeClr val="accent3">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nSpc>
                <a:spcPct val="125000"/>
              </a:lnSpc>
            </a:pPr>
            <a:r>
              <a:rPr lang="zh-CN" altLang="zh-CN" b="1" dirty="0">
                <a:solidFill>
                  <a:prstClr val="black"/>
                </a:solidFill>
              </a:rPr>
              <a:t>对应的头文件是</a:t>
            </a:r>
            <a:r>
              <a:rPr lang="en-US" altLang="zh-CN" b="1" dirty="0">
                <a:solidFill>
                  <a:prstClr val="black"/>
                </a:solidFill>
              </a:rPr>
              <a:t>core_cm3.h</a:t>
            </a:r>
            <a:r>
              <a:rPr lang="zh-CN" altLang="zh-CN" b="1" dirty="0">
                <a:solidFill>
                  <a:prstClr val="black"/>
                </a:solidFill>
              </a:rPr>
              <a:t>，对</a:t>
            </a:r>
            <a:r>
              <a:rPr lang="en-US" altLang="zh-CN" b="1" dirty="0">
                <a:solidFill>
                  <a:prstClr val="black"/>
                </a:solidFill>
              </a:rPr>
              <a:t>core_cm3.c</a:t>
            </a:r>
            <a:r>
              <a:rPr lang="zh-CN" altLang="zh-CN" b="1" dirty="0">
                <a:solidFill>
                  <a:prstClr val="black"/>
                </a:solidFill>
              </a:rPr>
              <a:t>中的寄存器进行了映射封装。</a:t>
            </a:r>
          </a:p>
        </p:txBody>
      </p:sp>
    </p:spTree>
    <p:extLst>
      <p:ext uri="{BB962C8B-B14F-4D97-AF65-F5344CB8AC3E}">
        <p14:creationId xmlns:p14="http://schemas.microsoft.com/office/powerpoint/2010/main" val="1624435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DELL\Desktop\Snipaste_2019-01-30_21-42-25.png"/>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859782"/>
            <a:ext cx="3456384" cy="1998911"/>
          </a:xfrm>
          <a:prstGeom prst="rect">
            <a:avLst/>
          </a:prstGeom>
          <a:noFill/>
          <a:ln>
            <a:noFill/>
          </a:ln>
        </p:spPr>
      </p:pic>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827584" y="1635646"/>
            <a:ext cx="3744416" cy="11310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25000"/>
              </a:lnSpc>
            </a:pPr>
            <a:r>
              <a:rPr lang="en-US" altLang="zh-CN" b="1" dirty="0" smtClean="0">
                <a:solidFill>
                  <a:schemeClr val="bg1">
                    <a:lumMod val="95000"/>
                  </a:schemeClr>
                </a:solidFill>
              </a:rPr>
              <a:t>   </a:t>
            </a:r>
            <a:r>
              <a:rPr lang="en-US" altLang="zh-CN" b="1" dirty="0" err="1" smtClean="0">
                <a:solidFill>
                  <a:schemeClr val="bg1">
                    <a:lumMod val="95000"/>
                  </a:schemeClr>
                </a:solidFill>
              </a:rPr>
              <a:t>DeviceSupport</a:t>
            </a:r>
            <a:r>
              <a:rPr lang="en-US" altLang="zh-CN" b="1" dirty="0" smtClean="0">
                <a:solidFill>
                  <a:schemeClr val="bg1">
                    <a:lumMod val="95000"/>
                  </a:schemeClr>
                </a:solidFill>
              </a:rPr>
              <a:t>\ST\STM32F10x</a:t>
            </a:r>
            <a:r>
              <a:rPr lang="zh-CN" altLang="en-US" b="1" dirty="0">
                <a:solidFill>
                  <a:schemeClr val="bg1">
                    <a:lumMod val="95000"/>
                  </a:schemeClr>
                </a:solidFill>
              </a:rPr>
              <a:t>目录主要存放一些启动文件以及基础的寄存器和中断向量定义文件</a:t>
            </a:r>
            <a:endParaRPr lang="en-US" altLang="zh-CN" b="1" dirty="0">
              <a:solidFill>
                <a:schemeClr val="bg1">
                  <a:lumMod val="95000"/>
                </a:schemeClr>
              </a:solidFill>
            </a:endParaRPr>
          </a:p>
        </p:txBody>
      </p:sp>
      <p:sp>
        <p:nvSpPr>
          <p:cNvPr id="2" name="矩形 1"/>
          <p:cNvSpPr/>
          <p:nvPr/>
        </p:nvSpPr>
        <p:spPr>
          <a:xfrm>
            <a:off x="539552" y="1050721"/>
            <a:ext cx="5702202" cy="400110"/>
          </a:xfrm>
          <a:prstGeom prst="rect">
            <a:avLst/>
          </a:prstGeom>
        </p:spPr>
        <p:txBody>
          <a:bodyPr wrap="none">
            <a:spAutoFit/>
          </a:bodyPr>
          <a:lstStyle/>
          <a:p>
            <a:r>
              <a:rPr lang="en-US" altLang="zh-CN" sz="2000" b="1" dirty="0" smtClean="0">
                <a:solidFill>
                  <a:srgbClr val="C00000"/>
                </a:solidFill>
              </a:rPr>
              <a:t>2</a:t>
            </a:r>
            <a:r>
              <a:rPr lang="zh-CN" altLang="en-US" sz="2000" b="1" dirty="0" smtClean="0">
                <a:solidFill>
                  <a:srgbClr val="C00000"/>
                </a:solidFill>
              </a:rPr>
              <a:t>．</a:t>
            </a:r>
            <a:r>
              <a:rPr lang="en-US" altLang="zh-CN" sz="2000" b="1" dirty="0">
                <a:solidFill>
                  <a:srgbClr val="C00000"/>
                </a:solidFill>
              </a:rPr>
              <a:t>system_stm32f10x.c</a:t>
            </a:r>
            <a:r>
              <a:rPr lang="zh-CN" altLang="en-US" sz="2000" b="1" dirty="0">
                <a:solidFill>
                  <a:srgbClr val="C00000"/>
                </a:solidFill>
              </a:rPr>
              <a:t>和</a:t>
            </a:r>
            <a:r>
              <a:rPr lang="en-US" altLang="zh-CN" sz="2000" b="1" dirty="0">
                <a:solidFill>
                  <a:srgbClr val="C00000"/>
                </a:solidFill>
              </a:rPr>
              <a:t>system_stm32f10x.h</a:t>
            </a:r>
            <a:r>
              <a:rPr lang="zh-CN" altLang="en-US" sz="2000" b="1" dirty="0">
                <a:solidFill>
                  <a:srgbClr val="C00000"/>
                </a:solidFill>
              </a:rPr>
              <a:t>文件</a:t>
            </a:r>
          </a:p>
        </p:txBody>
      </p:sp>
      <p:sp>
        <p:nvSpPr>
          <p:cNvPr id="3" name="矩形 2"/>
          <p:cNvSpPr/>
          <p:nvPr/>
        </p:nvSpPr>
        <p:spPr>
          <a:xfrm>
            <a:off x="5004048" y="2300936"/>
            <a:ext cx="3672408" cy="1793440"/>
          </a:xfrm>
          <a:prstGeom prst="rect">
            <a:avLst/>
          </a:prstGeom>
          <a:solidFill>
            <a:schemeClr val="accent6">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nSpc>
                <a:spcPct val="125000"/>
              </a:lnSpc>
            </a:pPr>
            <a:r>
              <a:rPr lang="zh-CN" altLang="en-US" b="1" dirty="0" smtClean="0">
                <a:solidFill>
                  <a:prstClr val="black"/>
                </a:solidFill>
              </a:rPr>
              <a:t>    主要</a:t>
            </a:r>
            <a:r>
              <a:rPr lang="zh-CN" altLang="en-US" b="1" dirty="0">
                <a:solidFill>
                  <a:prstClr val="black"/>
                </a:solidFill>
              </a:rPr>
              <a:t>功能是配置</a:t>
            </a:r>
            <a:r>
              <a:rPr lang="en-US" altLang="zh-CN" b="1" dirty="0">
                <a:solidFill>
                  <a:prstClr val="black"/>
                </a:solidFill>
              </a:rPr>
              <a:t>STM32</a:t>
            </a:r>
            <a:r>
              <a:rPr lang="zh-CN" altLang="en-US" b="1" dirty="0">
                <a:solidFill>
                  <a:prstClr val="black"/>
                </a:solidFill>
              </a:rPr>
              <a:t>的系统时钟和总线时钟，其中最重要的函数是</a:t>
            </a:r>
            <a:r>
              <a:rPr lang="en-US" altLang="zh-CN" b="1" dirty="0" err="1">
                <a:solidFill>
                  <a:prstClr val="black"/>
                </a:solidFill>
              </a:rPr>
              <a:t>SystemInit</a:t>
            </a:r>
            <a:r>
              <a:rPr lang="en-US" altLang="zh-CN" b="1" dirty="0">
                <a:solidFill>
                  <a:prstClr val="black"/>
                </a:solidFill>
              </a:rPr>
              <a:t>()</a:t>
            </a:r>
            <a:r>
              <a:rPr lang="zh-CN" altLang="en-US" b="1" dirty="0">
                <a:solidFill>
                  <a:prstClr val="black"/>
                </a:solidFill>
              </a:rPr>
              <a:t>函数，是在系统启动时调用的初始化系统函数，用来设置整个</a:t>
            </a:r>
            <a:r>
              <a:rPr lang="en-US" altLang="zh-CN" b="1" dirty="0">
                <a:solidFill>
                  <a:prstClr val="black"/>
                </a:solidFill>
              </a:rPr>
              <a:t>STM32</a:t>
            </a:r>
            <a:r>
              <a:rPr lang="zh-CN" altLang="en-US" b="1" dirty="0">
                <a:solidFill>
                  <a:prstClr val="black"/>
                </a:solidFill>
              </a:rPr>
              <a:t>的系统时钟</a:t>
            </a:r>
            <a:r>
              <a:rPr lang="zh-CN" altLang="en-US" b="1" dirty="0" smtClean="0">
                <a:solidFill>
                  <a:prstClr val="black"/>
                </a:solidFill>
              </a:rPr>
              <a:t>。</a:t>
            </a:r>
            <a:endParaRPr lang="en-US" altLang="zh-CN" b="1" dirty="0">
              <a:solidFill>
                <a:prstClr val="black"/>
              </a:solidFill>
            </a:endParaRPr>
          </a:p>
        </p:txBody>
      </p:sp>
    </p:spTree>
    <p:extLst>
      <p:ext uri="{BB962C8B-B14F-4D97-AF65-F5344CB8AC3E}">
        <p14:creationId xmlns:p14="http://schemas.microsoft.com/office/powerpoint/2010/main" val="1754410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2" name="矩形 1"/>
          <p:cNvSpPr/>
          <p:nvPr/>
        </p:nvSpPr>
        <p:spPr>
          <a:xfrm>
            <a:off x="539552" y="1050721"/>
            <a:ext cx="5702202" cy="400110"/>
          </a:xfrm>
          <a:prstGeom prst="rect">
            <a:avLst/>
          </a:prstGeom>
        </p:spPr>
        <p:txBody>
          <a:bodyPr wrap="none">
            <a:spAutoFit/>
          </a:bodyPr>
          <a:lstStyle/>
          <a:p>
            <a:r>
              <a:rPr lang="en-US" altLang="zh-CN" sz="2000" b="1" dirty="0" smtClean="0">
                <a:solidFill>
                  <a:srgbClr val="C00000"/>
                </a:solidFill>
              </a:rPr>
              <a:t>2</a:t>
            </a:r>
            <a:r>
              <a:rPr lang="zh-CN" altLang="en-US" sz="2000" b="1" dirty="0" smtClean="0">
                <a:solidFill>
                  <a:srgbClr val="C00000"/>
                </a:solidFill>
              </a:rPr>
              <a:t>．</a:t>
            </a:r>
            <a:r>
              <a:rPr lang="en-US" altLang="zh-CN" sz="2000" b="1" dirty="0">
                <a:solidFill>
                  <a:srgbClr val="C00000"/>
                </a:solidFill>
              </a:rPr>
              <a:t>system_stm32f10x.c</a:t>
            </a:r>
            <a:r>
              <a:rPr lang="zh-CN" altLang="en-US" sz="2000" b="1" dirty="0">
                <a:solidFill>
                  <a:srgbClr val="C00000"/>
                </a:solidFill>
              </a:rPr>
              <a:t>和</a:t>
            </a:r>
            <a:r>
              <a:rPr lang="en-US" altLang="zh-CN" sz="2000" b="1" dirty="0">
                <a:solidFill>
                  <a:srgbClr val="C00000"/>
                </a:solidFill>
              </a:rPr>
              <a:t>system_stm32f10x.h</a:t>
            </a:r>
            <a:r>
              <a:rPr lang="zh-CN" altLang="en-US" sz="2000" b="1" dirty="0">
                <a:solidFill>
                  <a:srgbClr val="C00000"/>
                </a:solidFill>
              </a:rPr>
              <a:t>文件</a:t>
            </a:r>
          </a:p>
        </p:txBody>
      </p:sp>
      <p:sp>
        <p:nvSpPr>
          <p:cNvPr id="3" name="矩形 2"/>
          <p:cNvSpPr/>
          <p:nvPr/>
        </p:nvSpPr>
        <p:spPr>
          <a:xfrm>
            <a:off x="251520" y="1923678"/>
            <a:ext cx="3744416"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nSpc>
                <a:spcPct val="125000"/>
              </a:lnSpc>
            </a:pPr>
            <a:r>
              <a:rPr lang="zh-CN" altLang="en-US" b="1" dirty="0" smtClean="0">
                <a:solidFill>
                  <a:prstClr val="black"/>
                </a:solidFill>
              </a:rPr>
              <a:t>  通过</a:t>
            </a:r>
            <a:r>
              <a:rPr lang="zh-CN" altLang="en-US" b="1" dirty="0">
                <a:solidFill>
                  <a:prstClr val="black"/>
                </a:solidFill>
              </a:rPr>
              <a:t>变量</a:t>
            </a:r>
            <a:r>
              <a:rPr lang="en-US" altLang="zh-CN" b="1" dirty="0" err="1">
                <a:solidFill>
                  <a:prstClr val="black"/>
                </a:solidFill>
              </a:rPr>
              <a:t>SystemCoreClock</a:t>
            </a:r>
            <a:r>
              <a:rPr lang="zh-CN" altLang="en-US" b="1" dirty="0">
                <a:solidFill>
                  <a:prstClr val="black"/>
                </a:solidFill>
              </a:rPr>
              <a:t>可以获取系统时钟，如果系统时钟为</a:t>
            </a:r>
            <a:r>
              <a:rPr lang="en-US" altLang="zh-CN" b="1" dirty="0">
                <a:solidFill>
                  <a:prstClr val="black"/>
                </a:solidFill>
              </a:rPr>
              <a:t>72MHz</a:t>
            </a:r>
            <a:r>
              <a:rPr lang="zh-CN" altLang="en-US" b="1" dirty="0">
                <a:solidFill>
                  <a:prstClr val="black"/>
                </a:solidFill>
              </a:rPr>
              <a:t>，则</a:t>
            </a:r>
            <a:r>
              <a:rPr lang="en-US" altLang="zh-CN" b="1" dirty="0" err="1">
                <a:solidFill>
                  <a:prstClr val="black"/>
                </a:solidFill>
              </a:rPr>
              <a:t>SystemCoreClock</a:t>
            </a:r>
            <a:r>
              <a:rPr lang="en-US" altLang="zh-CN" b="1" dirty="0">
                <a:solidFill>
                  <a:prstClr val="black"/>
                </a:solidFill>
              </a:rPr>
              <a:t>=72000000</a:t>
            </a:r>
            <a:r>
              <a:rPr lang="zh-CN" altLang="en-US" b="1" dirty="0">
                <a:solidFill>
                  <a:prstClr val="black"/>
                </a:solidFill>
              </a:rPr>
              <a:t>，</a:t>
            </a:r>
            <a:r>
              <a:rPr lang="en-US" altLang="zh-CN" b="1" dirty="0" err="1">
                <a:solidFill>
                  <a:prstClr val="black"/>
                </a:solidFill>
              </a:rPr>
              <a:t>SystemCoreClockUpdate</a:t>
            </a:r>
            <a:r>
              <a:rPr lang="en-US" altLang="zh-CN" b="1" dirty="0">
                <a:solidFill>
                  <a:prstClr val="black"/>
                </a:solidFill>
              </a:rPr>
              <a:t>()</a:t>
            </a:r>
            <a:r>
              <a:rPr lang="zh-CN" altLang="en-US" b="1" dirty="0">
                <a:solidFill>
                  <a:prstClr val="black"/>
                </a:solidFill>
              </a:rPr>
              <a:t>函数用于改变系统时钟，让</a:t>
            </a:r>
            <a:r>
              <a:rPr lang="en-US" altLang="zh-CN" b="1" dirty="0" err="1">
                <a:solidFill>
                  <a:prstClr val="black"/>
                </a:solidFill>
              </a:rPr>
              <a:t>SystemCoreClock</a:t>
            </a:r>
            <a:r>
              <a:rPr lang="zh-CN" altLang="en-US" b="1" dirty="0">
                <a:solidFill>
                  <a:prstClr val="black"/>
                </a:solidFill>
              </a:rPr>
              <a:t>变量更新。</a:t>
            </a:r>
            <a:endParaRPr lang="en-US" altLang="zh-CN" b="1" dirty="0">
              <a:solidFill>
                <a:prstClr val="black"/>
              </a:solidFill>
            </a:endParaRPr>
          </a:p>
        </p:txBody>
      </p:sp>
      <p:pic>
        <p:nvPicPr>
          <p:cNvPr id="11" name="图片 10" descr="C:\Users\DELL\Desktop\Snipaste_2019-01-30_21-53-40.png"/>
          <p:cNvPicPr/>
          <p:nvPr/>
        </p:nvPicPr>
        <p:blipFill>
          <a:blip r:embed="rId2">
            <a:extLst>
              <a:ext uri="{28A0092B-C50C-407E-A947-70E740481C1C}">
                <a14:useLocalDpi xmlns:a14="http://schemas.microsoft.com/office/drawing/2010/main" val="0"/>
              </a:ext>
            </a:extLst>
          </a:blip>
          <a:srcRect/>
          <a:stretch>
            <a:fillRect/>
          </a:stretch>
        </p:blipFill>
        <p:spPr bwMode="auto">
          <a:xfrm>
            <a:off x="4067943" y="1635645"/>
            <a:ext cx="4881147" cy="3137143"/>
          </a:xfrm>
          <a:prstGeom prst="rect">
            <a:avLst/>
          </a:prstGeom>
          <a:noFill/>
          <a:ln>
            <a:noFill/>
          </a:ln>
        </p:spPr>
      </p:pic>
    </p:spTree>
    <p:extLst>
      <p:ext uri="{BB962C8B-B14F-4D97-AF65-F5344CB8AC3E}">
        <p14:creationId xmlns:p14="http://schemas.microsoft.com/office/powerpoint/2010/main" val="3439434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2" name="矩形 1"/>
          <p:cNvSpPr/>
          <p:nvPr/>
        </p:nvSpPr>
        <p:spPr>
          <a:xfrm>
            <a:off x="539552" y="1050721"/>
            <a:ext cx="2669642" cy="400110"/>
          </a:xfrm>
          <a:prstGeom prst="rect">
            <a:avLst/>
          </a:prstGeom>
        </p:spPr>
        <p:txBody>
          <a:bodyPr wrap="none">
            <a:spAutoFit/>
          </a:bodyPr>
          <a:lstStyle/>
          <a:p>
            <a:r>
              <a:rPr lang="en-US" altLang="zh-CN" sz="2000" b="1" dirty="0">
                <a:solidFill>
                  <a:srgbClr val="C00000"/>
                </a:solidFill>
              </a:rPr>
              <a:t>3</a:t>
            </a:r>
            <a:r>
              <a:rPr lang="zh-CN" altLang="en-US" sz="2000" b="1" dirty="0">
                <a:solidFill>
                  <a:srgbClr val="C00000"/>
                </a:solidFill>
              </a:rPr>
              <a:t>．</a:t>
            </a:r>
            <a:r>
              <a:rPr lang="en-US" altLang="zh-CN" sz="2000" b="1" dirty="0">
                <a:solidFill>
                  <a:srgbClr val="C00000"/>
                </a:solidFill>
              </a:rPr>
              <a:t>stm32f10x.h</a:t>
            </a:r>
            <a:r>
              <a:rPr lang="zh-CN" altLang="en-US" sz="2000" b="1" dirty="0">
                <a:solidFill>
                  <a:srgbClr val="C00000"/>
                </a:solidFill>
              </a:rPr>
              <a:t>头文件</a:t>
            </a:r>
          </a:p>
        </p:txBody>
      </p:sp>
      <p:sp>
        <p:nvSpPr>
          <p:cNvPr id="3" name="矩形 2"/>
          <p:cNvSpPr/>
          <p:nvPr/>
        </p:nvSpPr>
        <p:spPr>
          <a:xfrm>
            <a:off x="648893" y="1699922"/>
            <a:ext cx="2987003" cy="182357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zh-CN" altLang="en-US" b="1" dirty="0" smtClean="0">
                <a:solidFill>
                  <a:prstClr val="black"/>
                </a:solidFill>
              </a:rPr>
              <a:t>     主要</a:t>
            </a:r>
            <a:r>
              <a:rPr lang="zh-CN" altLang="en-US" b="1" dirty="0">
                <a:solidFill>
                  <a:prstClr val="black"/>
                </a:solidFill>
              </a:rPr>
              <a:t>包含</a:t>
            </a:r>
            <a:r>
              <a:rPr lang="en-US" altLang="zh-CN" b="1" dirty="0">
                <a:solidFill>
                  <a:prstClr val="black"/>
                </a:solidFill>
              </a:rPr>
              <a:t>STM32F10x</a:t>
            </a:r>
            <a:r>
              <a:rPr lang="zh-CN" altLang="en-US" b="1" dirty="0">
                <a:solidFill>
                  <a:prstClr val="black"/>
                </a:solidFill>
              </a:rPr>
              <a:t>系列微控制器外设寄存器的定义、位定义、中断向量表以及存储空间的映射等，内含许多结构体和宏定义</a:t>
            </a:r>
            <a:r>
              <a:rPr lang="zh-CN" altLang="en-US" b="1" dirty="0" smtClean="0">
                <a:solidFill>
                  <a:prstClr val="black"/>
                </a:solidFill>
              </a:rPr>
              <a:t>。</a:t>
            </a:r>
            <a:endParaRPr lang="en-US" altLang="zh-CN" b="1" dirty="0">
              <a:solidFill>
                <a:prstClr val="black"/>
              </a:solidFill>
            </a:endParaRPr>
          </a:p>
        </p:txBody>
      </p:sp>
      <p:pic>
        <p:nvPicPr>
          <p:cNvPr id="7" name="图片 6" descr="C:\Users\DELL\Desktop\Snipaste_2019-01-30_22-00-54.png"/>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250776"/>
            <a:ext cx="3240360" cy="2272585"/>
          </a:xfrm>
          <a:prstGeom prst="rect">
            <a:avLst/>
          </a:prstGeom>
          <a:noFill/>
          <a:ln>
            <a:noFill/>
          </a:ln>
        </p:spPr>
      </p:pic>
      <p:sp>
        <p:nvSpPr>
          <p:cNvPr id="4" name="矩形 3"/>
          <p:cNvSpPr/>
          <p:nvPr/>
        </p:nvSpPr>
        <p:spPr>
          <a:xfrm>
            <a:off x="1459916" y="3740537"/>
            <a:ext cx="6912768" cy="113107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25000"/>
              </a:lnSpc>
            </a:pPr>
            <a:r>
              <a:rPr lang="zh-CN" altLang="en-US" b="1" dirty="0">
                <a:solidFill>
                  <a:prstClr val="black"/>
                </a:solidFill>
              </a:rPr>
              <a:t>其中，</a:t>
            </a:r>
            <a:r>
              <a:rPr lang="en-US" altLang="zh-CN" b="1" dirty="0">
                <a:solidFill>
                  <a:prstClr val="black"/>
                </a:solidFill>
              </a:rPr>
              <a:t>__IO</a:t>
            </a:r>
            <a:r>
              <a:rPr lang="zh-CN" altLang="en-US" b="1" dirty="0">
                <a:solidFill>
                  <a:prstClr val="black"/>
                </a:solidFill>
              </a:rPr>
              <a:t>是宏定义</a:t>
            </a:r>
            <a:r>
              <a:rPr lang="zh-CN" altLang="en-US" b="1" dirty="0" smtClean="0">
                <a:solidFill>
                  <a:prstClr val="black"/>
                </a:solidFill>
              </a:rPr>
              <a:t>，代表</a:t>
            </a:r>
            <a:r>
              <a:rPr lang="en-US" altLang="zh-CN" b="1" dirty="0" smtClean="0">
                <a:solidFill>
                  <a:prstClr val="black"/>
                </a:solidFill>
              </a:rPr>
              <a:t>volatile</a:t>
            </a:r>
            <a:r>
              <a:rPr lang="zh-CN" altLang="en-US" b="1" dirty="0" smtClean="0">
                <a:solidFill>
                  <a:prstClr val="black"/>
                </a:solidFill>
              </a:rPr>
              <a:t>，定义</a:t>
            </a:r>
            <a:r>
              <a:rPr lang="zh-CN" altLang="en-US" b="1" dirty="0">
                <a:solidFill>
                  <a:prstClr val="black"/>
                </a:solidFill>
              </a:rPr>
              <a:t>在</a:t>
            </a:r>
            <a:r>
              <a:rPr lang="en-US" altLang="zh-CN" b="1" dirty="0">
                <a:solidFill>
                  <a:prstClr val="black"/>
                </a:solidFill>
              </a:rPr>
              <a:t>Libraries\CMSIS\CM3\</a:t>
            </a:r>
            <a:r>
              <a:rPr lang="en-US" altLang="zh-CN" b="1" dirty="0" err="1">
                <a:solidFill>
                  <a:prstClr val="black"/>
                </a:solidFill>
              </a:rPr>
              <a:t>CoreSupport</a:t>
            </a:r>
            <a:r>
              <a:rPr lang="en-US" altLang="zh-CN" b="1" dirty="0">
                <a:solidFill>
                  <a:prstClr val="black"/>
                </a:solidFill>
              </a:rPr>
              <a:t>\core_cm3.h</a:t>
            </a:r>
            <a:r>
              <a:rPr lang="zh-CN" altLang="en-US" b="1" dirty="0">
                <a:solidFill>
                  <a:prstClr val="black"/>
                </a:solidFill>
              </a:rPr>
              <a:t>文件中：</a:t>
            </a:r>
          </a:p>
          <a:p>
            <a:pPr>
              <a:lnSpc>
                <a:spcPct val="125000"/>
              </a:lnSpc>
            </a:pPr>
            <a:r>
              <a:rPr lang="en-US" altLang="zh-CN" b="1" dirty="0">
                <a:solidFill>
                  <a:schemeClr val="accent5">
                    <a:lumMod val="75000"/>
                  </a:schemeClr>
                </a:solidFill>
              </a:rPr>
              <a:t>#define  __IO  volatile  /*!&lt; defines 'read / write' permissions   */</a:t>
            </a:r>
          </a:p>
        </p:txBody>
      </p:sp>
    </p:spTree>
    <p:extLst>
      <p:ext uri="{BB962C8B-B14F-4D97-AF65-F5344CB8AC3E}">
        <p14:creationId xmlns:p14="http://schemas.microsoft.com/office/powerpoint/2010/main" val="1506278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2" name="矩形 1"/>
          <p:cNvSpPr/>
          <p:nvPr/>
        </p:nvSpPr>
        <p:spPr>
          <a:xfrm>
            <a:off x="4788024" y="416876"/>
            <a:ext cx="4153445" cy="400110"/>
          </a:xfrm>
          <a:prstGeom prst="rect">
            <a:avLst/>
          </a:prstGeom>
        </p:spPr>
        <p:txBody>
          <a:bodyPr wrap="none">
            <a:spAutoFit/>
          </a:bodyPr>
          <a:lstStyle/>
          <a:p>
            <a:r>
              <a:rPr lang="en-US" altLang="zh-CN" sz="2000" b="1" dirty="0">
                <a:solidFill>
                  <a:srgbClr val="C00000"/>
                </a:solidFill>
              </a:rPr>
              <a:t>4</a:t>
            </a:r>
            <a:r>
              <a:rPr lang="zh-CN" altLang="en-US" sz="2000" b="1" dirty="0">
                <a:solidFill>
                  <a:srgbClr val="C00000"/>
                </a:solidFill>
              </a:rPr>
              <a:t>．启动文件</a:t>
            </a:r>
            <a:r>
              <a:rPr lang="en-US" altLang="zh-CN" sz="2000" b="1" dirty="0">
                <a:solidFill>
                  <a:srgbClr val="C00000"/>
                </a:solidFill>
              </a:rPr>
              <a:t>startup_stm32f10x_xx.s</a:t>
            </a:r>
            <a:endParaRPr lang="zh-CN" altLang="en-US" sz="2000" b="1" dirty="0">
              <a:solidFill>
                <a:srgbClr val="C00000"/>
              </a:solidFill>
            </a:endParaRPr>
          </a:p>
        </p:txBody>
      </p:sp>
      <p:sp>
        <p:nvSpPr>
          <p:cNvPr id="3" name="矩形 2"/>
          <p:cNvSpPr/>
          <p:nvPr/>
        </p:nvSpPr>
        <p:spPr>
          <a:xfrm>
            <a:off x="613108" y="988324"/>
            <a:ext cx="7378754"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zh-CN" altLang="en-US" b="1" dirty="0" smtClean="0">
                <a:solidFill>
                  <a:prstClr val="black"/>
                </a:solidFill>
              </a:rPr>
              <a:t>     启动</a:t>
            </a:r>
            <a:r>
              <a:rPr lang="zh-CN" altLang="en-US" b="1" dirty="0">
                <a:solidFill>
                  <a:prstClr val="black"/>
                </a:solidFill>
              </a:rPr>
              <a:t>文件的作用除了对堆栈等初始化，对中断向量表以及对应的中断处理函数的定义外，还要</a:t>
            </a:r>
            <a:r>
              <a:rPr lang="zh-CN" altLang="en-US" b="1" dirty="0">
                <a:solidFill>
                  <a:srgbClr val="C00000"/>
                </a:solidFill>
              </a:rPr>
              <a:t>负责芯片上电后引导程序进入</a:t>
            </a:r>
            <a:r>
              <a:rPr lang="en-US" altLang="zh-CN" b="1" dirty="0">
                <a:solidFill>
                  <a:srgbClr val="C00000"/>
                </a:solidFill>
              </a:rPr>
              <a:t>main</a:t>
            </a:r>
            <a:r>
              <a:rPr lang="zh-CN" altLang="en-US" b="1" dirty="0">
                <a:solidFill>
                  <a:srgbClr val="C00000"/>
                </a:solidFill>
              </a:rPr>
              <a:t>函数</a:t>
            </a:r>
            <a:r>
              <a:rPr lang="zh-CN" altLang="en-US" b="1" dirty="0">
                <a:solidFill>
                  <a:prstClr val="black"/>
                </a:solidFill>
              </a:rPr>
              <a:t>，芯片上电复位后会首先运行一段汇编程序</a:t>
            </a:r>
            <a:r>
              <a:rPr lang="zh-CN" altLang="en-US" b="1" dirty="0" smtClean="0">
                <a:solidFill>
                  <a:prstClr val="black"/>
                </a:solidFill>
              </a:rPr>
              <a:t>，在</a:t>
            </a:r>
            <a:r>
              <a:rPr lang="zh-CN" altLang="en-US" b="1" dirty="0">
                <a:solidFill>
                  <a:prstClr val="black"/>
                </a:solidFill>
              </a:rPr>
              <a:t>进入</a:t>
            </a:r>
            <a:r>
              <a:rPr lang="en-US" altLang="zh-CN" b="1" dirty="0">
                <a:solidFill>
                  <a:prstClr val="black"/>
                </a:solidFill>
              </a:rPr>
              <a:t>main</a:t>
            </a:r>
            <a:r>
              <a:rPr lang="zh-CN" altLang="en-US" b="1" dirty="0">
                <a:solidFill>
                  <a:prstClr val="black"/>
                </a:solidFill>
              </a:rPr>
              <a:t>函数之前调用</a:t>
            </a:r>
            <a:r>
              <a:rPr lang="en-US" altLang="zh-CN" b="1" dirty="0" err="1">
                <a:solidFill>
                  <a:prstClr val="black"/>
                </a:solidFill>
              </a:rPr>
              <a:t>SystemInit</a:t>
            </a:r>
            <a:r>
              <a:rPr lang="en-US" altLang="zh-CN" b="1" dirty="0">
                <a:solidFill>
                  <a:prstClr val="black"/>
                </a:solidFill>
              </a:rPr>
              <a:t>()</a:t>
            </a:r>
            <a:r>
              <a:rPr lang="zh-CN" altLang="en-US" b="1" dirty="0">
                <a:solidFill>
                  <a:prstClr val="black"/>
                </a:solidFill>
              </a:rPr>
              <a:t>函数初始化系统时钟。</a:t>
            </a:r>
            <a:endParaRPr lang="en-US" altLang="zh-CN" b="1" dirty="0">
              <a:solidFill>
                <a:prstClr val="black"/>
              </a:solidFill>
            </a:endParaRPr>
          </a:p>
        </p:txBody>
      </p:sp>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6" y="2604275"/>
            <a:ext cx="6832645"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8022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2" name="矩形 1"/>
          <p:cNvSpPr/>
          <p:nvPr/>
        </p:nvSpPr>
        <p:spPr>
          <a:xfrm>
            <a:off x="539552" y="1050721"/>
            <a:ext cx="4153445" cy="400110"/>
          </a:xfrm>
          <a:prstGeom prst="rect">
            <a:avLst/>
          </a:prstGeom>
        </p:spPr>
        <p:txBody>
          <a:bodyPr wrap="none">
            <a:spAutoFit/>
          </a:bodyPr>
          <a:lstStyle/>
          <a:p>
            <a:r>
              <a:rPr lang="en-US" altLang="zh-CN" sz="2000" b="1" dirty="0">
                <a:solidFill>
                  <a:srgbClr val="C00000"/>
                </a:solidFill>
              </a:rPr>
              <a:t>4</a:t>
            </a:r>
            <a:r>
              <a:rPr lang="zh-CN" altLang="en-US" sz="2000" b="1" dirty="0">
                <a:solidFill>
                  <a:srgbClr val="C00000"/>
                </a:solidFill>
              </a:rPr>
              <a:t>．启动文件</a:t>
            </a:r>
            <a:r>
              <a:rPr lang="en-US" altLang="zh-CN" sz="2000" b="1" dirty="0">
                <a:solidFill>
                  <a:srgbClr val="C00000"/>
                </a:solidFill>
              </a:rPr>
              <a:t>startup_stm32f10x_xx.s</a:t>
            </a:r>
            <a:endParaRPr lang="zh-CN" altLang="en-US" sz="2000" b="1" dirty="0">
              <a:solidFill>
                <a:srgbClr val="C00000"/>
              </a:solidFill>
            </a:endParaRPr>
          </a:p>
        </p:txBody>
      </p:sp>
      <p:sp>
        <p:nvSpPr>
          <p:cNvPr id="3" name="矩形 2"/>
          <p:cNvSpPr/>
          <p:nvPr/>
        </p:nvSpPr>
        <p:spPr>
          <a:xfrm>
            <a:off x="648893" y="1699922"/>
            <a:ext cx="3998957"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zh-CN" altLang="en-US" b="1" dirty="0" smtClean="0">
                <a:solidFill>
                  <a:prstClr val="black"/>
                </a:solidFill>
              </a:rPr>
              <a:t>    在</a:t>
            </a:r>
            <a:r>
              <a:rPr lang="en-US" altLang="zh-CN" b="1" dirty="0">
                <a:solidFill>
                  <a:prstClr val="black"/>
                </a:solidFill>
              </a:rPr>
              <a:t>startup\arm</a:t>
            </a:r>
            <a:r>
              <a:rPr lang="zh-CN" altLang="en-US" b="1" dirty="0">
                <a:solidFill>
                  <a:prstClr val="black"/>
                </a:solidFill>
              </a:rPr>
              <a:t>文件夹下，有</a:t>
            </a:r>
            <a:r>
              <a:rPr lang="en-US" altLang="zh-CN" b="1" dirty="0">
                <a:solidFill>
                  <a:prstClr val="black"/>
                </a:solidFill>
              </a:rPr>
              <a:t>8</a:t>
            </a:r>
            <a:r>
              <a:rPr lang="zh-CN" altLang="en-US" b="1" dirty="0">
                <a:solidFill>
                  <a:prstClr val="black"/>
                </a:solidFill>
              </a:rPr>
              <a:t>个以</a:t>
            </a:r>
            <a:r>
              <a:rPr lang="en-US" altLang="zh-CN" b="1" dirty="0">
                <a:solidFill>
                  <a:prstClr val="black"/>
                </a:solidFill>
              </a:rPr>
              <a:t>startup</a:t>
            </a:r>
            <a:r>
              <a:rPr lang="zh-CN" altLang="en-US" b="1" dirty="0">
                <a:solidFill>
                  <a:prstClr val="black"/>
                </a:solidFill>
              </a:rPr>
              <a:t>打头的</a:t>
            </a:r>
            <a:r>
              <a:rPr lang="en-US" altLang="zh-CN" b="1" dirty="0">
                <a:solidFill>
                  <a:prstClr val="black"/>
                </a:solidFill>
              </a:rPr>
              <a:t>.s</a:t>
            </a:r>
            <a:r>
              <a:rPr lang="zh-CN" altLang="en-US" b="1" dirty="0">
                <a:solidFill>
                  <a:prstClr val="black"/>
                </a:solidFill>
              </a:rPr>
              <a:t>文件</a:t>
            </a:r>
            <a:r>
              <a:rPr lang="zh-CN" altLang="en-US" b="1" dirty="0" smtClean="0">
                <a:solidFill>
                  <a:prstClr val="black"/>
                </a:solidFill>
              </a:rPr>
              <a:t>，用于</a:t>
            </a:r>
            <a:r>
              <a:rPr lang="zh-CN" altLang="en-US" b="1" dirty="0">
                <a:solidFill>
                  <a:prstClr val="black"/>
                </a:solidFill>
              </a:rPr>
              <a:t>针对不同容量的</a:t>
            </a:r>
            <a:r>
              <a:rPr lang="en-US" altLang="zh-CN" b="1" dirty="0">
                <a:solidFill>
                  <a:prstClr val="black"/>
                </a:solidFill>
              </a:rPr>
              <a:t>STM32</a:t>
            </a:r>
            <a:r>
              <a:rPr lang="zh-CN" altLang="en-US" b="1" dirty="0">
                <a:solidFill>
                  <a:prstClr val="black"/>
                </a:solidFill>
              </a:rPr>
              <a:t>芯片选择不同的启动文件，这里的容量是指片内</a:t>
            </a:r>
            <a:r>
              <a:rPr lang="en-US" altLang="zh-CN" b="1" dirty="0">
                <a:solidFill>
                  <a:prstClr val="black"/>
                </a:solidFill>
              </a:rPr>
              <a:t>Flash</a:t>
            </a:r>
            <a:r>
              <a:rPr lang="zh-CN" altLang="en-US" b="1" dirty="0">
                <a:solidFill>
                  <a:prstClr val="black"/>
                </a:solidFill>
              </a:rPr>
              <a:t>的大小。</a:t>
            </a:r>
            <a:endParaRPr lang="en-US" altLang="zh-CN" b="1" dirty="0">
              <a:solidFill>
                <a:prstClr val="black"/>
              </a:solidFill>
            </a:endParaRP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801167"/>
            <a:ext cx="3249538" cy="234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矩形 9"/>
          <p:cNvSpPr/>
          <p:nvPr/>
        </p:nvSpPr>
        <p:spPr>
          <a:xfrm>
            <a:off x="592614" y="3579862"/>
            <a:ext cx="8110472" cy="1131079"/>
          </a:xfrm>
          <a:prstGeom prst="rect">
            <a:avLst/>
          </a:prstGeom>
          <a:solidFill>
            <a:schemeClr val="accent6">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nSpc>
                <a:spcPct val="125000"/>
              </a:lnSpc>
            </a:pPr>
            <a:r>
              <a:rPr lang="en-US" altLang="zh-CN" b="1" dirty="0" smtClean="0">
                <a:solidFill>
                  <a:prstClr val="black"/>
                </a:solidFill>
              </a:rPr>
              <a:t>startup_stm32f10x_hd.s</a:t>
            </a:r>
            <a:r>
              <a:rPr lang="zh-CN" altLang="en-US" b="1" dirty="0">
                <a:solidFill>
                  <a:prstClr val="black"/>
                </a:solidFill>
              </a:rPr>
              <a:t>：适用于大容量的</a:t>
            </a:r>
            <a:r>
              <a:rPr lang="en-US" altLang="zh-CN" b="1" dirty="0">
                <a:solidFill>
                  <a:prstClr val="black"/>
                </a:solidFill>
              </a:rPr>
              <a:t>STM32</a:t>
            </a:r>
            <a:r>
              <a:rPr lang="zh-CN" altLang="en-US" b="1" dirty="0">
                <a:solidFill>
                  <a:prstClr val="black"/>
                </a:solidFill>
              </a:rPr>
              <a:t>，</a:t>
            </a:r>
            <a:r>
              <a:rPr lang="en-US" altLang="zh-CN" b="1" dirty="0">
                <a:solidFill>
                  <a:prstClr val="black"/>
                </a:solidFill>
              </a:rPr>
              <a:t>Flash</a:t>
            </a:r>
            <a:r>
              <a:rPr lang="zh-CN" altLang="en-US" b="1" dirty="0">
                <a:solidFill>
                  <a:prstClr val="black"/>
                </a:solidFill>
              </a:rPr>
              <a:t>容量大于等于</a:t>
            </a:r>
            <a:r>
              <a:rPr lang="en-US" altLang="zh-CN" b="1" dirty="0">
                <a:solidFill>
                  <a:prstClr val="black"/>
                </a:solidFill>
              </a:rPr>
              <a:t>256K</a:t>
            </a:r>
            <a:r>
              <a:rPr lang="zh-CN" altLang="en-US" b="1" dirty="0">
                <a:solidFill>
                  <a:prstClr val="black"/>
                </a:solidFill>
              </a:rPr>
              <a:t>。</a:t>
            </a:r>
          </a:p>
          <a:p>
            <a:pPr lvl="0">
              <a:lnSpc>
                <a:spcPct val="125000"/>
              </a:lnSpc>
            </a:pPr>
            <a:r>
              <a:rPr lang="en-US" altLang="zh-CN" b="1" dirty="0">
                <a:solidFill>
                  <a:prstClr val="black"/>
                </a:solidFill>
              </a:rPr>
              <a:t>startup_stm32f10x_md.s</a:t>
            </a:r>
            <a:r>
              <a:rPr lang="zh-CN" altLang="en-US" b="1" dirty="0">
                <a:solidFill>
                  <a:prstClr val="black"/>
                </a:solidFill>
              </a:rPr>
              <a:t>：适用于中等容量的</a:t>
            </a:r>
            <a:r>
              <a:rPr lang="en-US" altLang="zh-CN" b="1" dirty="0">
                <a:solidFill>
                  <a:prstClr val="black"/>
                </a:solidFill>
              </a:rPr>
              <a:t>STM32</a:t>
            </a:r>
            <a:r>
              <a:rPr lang="zh-CN" altLang="en-US" b="1" dirty="0">
                <a:solidFill>
                  <a:prstClr val="black"/>
                </a:solidFill>
              </a:rPr>
              <a:t>，</a:t>
            </a:r>
            <a:r>
              <a:rPr lang="en-US" altLang="zh-CN" b="1" dirty="0">
                <a:solidFill>
                  <a:prstClr val="black"/>
                </a:solidFill>
              </a:rPr>
              <a:t>Flash</a:t>
            </a:r>
            <a:r>
              <a:rPr lang="zh-CN" altLang="en-US" b="1" dirty="0">
                <a:solidFill>
                  <a:prstClr val="black"/>
                </a:solidFill>
              </a:rPr>
              <a:t>容量</a:t>
            </a:r>
            <a:r>
              <a:rPr lang="en-US" altLang="zh-CN" b="1" dirty="0">
                <a:solidFill>
                  <a:prstClr val="black"/>
                </a:solidFill>
              </a:rPr>
              <a:t>64K~256K</a:t>
            </a:r>
            <a:r>
              <a:rPr lang="zh-CN" altLang="en-US" b="1" dirty="0">
                <a:solidFill>
                  <a:prstClr val="black"/>
                </a:solidFill>
              </a:rPr>
              <a:t>之间。</a:t>
            </a:r>
          </a:p>
          <a:p>
            <a:pPr lvl="0">
              <a:lnSpc>
                <a:spcPct val="125000"/>
              </a:lnSpc>
            </a:pPr>
            <a:r>
              <a:rPr lang="en-US" altLang="zh-CN" b="1" dirty="0">
                <a:solidFill>
                  <a:prstClr val="black"/>
                </a:solidFill>
              </a:rPr>
              <a:t>startup_stm32f10x_ld.s</a:t>
            </a:r>
            <a:r>
              <a:rPr lang="zh-CN" altLang="en-US" b="1" dirty="0">
                <a:solidFill>
                  <a:prstClr val="black"/>
                </a:solidFill>
              </a:rPr>
              <a:t>：适用于小容量的</a:t>
            </a:r>
            <a:r>
              <a:rPr lang="en-US" altLang="zh-CN" b="1" dirty="0">
                <a:solidFill>
                  <a:prstClr val="black"/>
                </a:solidFill>
              </a:rPr>
              <a:t>STM32</a:t>
            </a:r>
            <a:r>
              <a:rPr lang="zh-CN" altLang="en-US" b="1" dirty="0">
                <a:solidFill>
                  <a:prstClr val="black"/>
                </a:solidFill>
              </a:rPr>
              <a:t>，</a:t>
            </a:r>
            <a:r>
              <a:rPr lang="en-US" altLang="zh-CN" b="1" dirty="0">
                <a:solidFill>
                  <a:prstClr val="black"/>
                </a:solidFill>
              </a:rPr>
              <a:t>Flash</a:t>
            </a:r>
            <a:r>
              <a:rPr lang="zh-CN" altLang="en-US" b="1" dirty="0">
                <a:solidFill>
                  <a:prstClr val="black"/>
                </a:solidFill>
              </a:rPr>
              <a:t>容量小于</a:t>
            </a:r>
            <a:r>
              <a:rPr lang="en-US" altLang="zh-CN" b="1" dirty="0">
                <a:solidFill>
                  <a:prstClr val="black"/>
                </a:solidFill>
              </a:rPr>
              <a:t>32K</a:t>
            </a:r>
            <a:r>
              <a:rPr lang="zh-CN" altLang="en-US" b="1" dirty="0">
                <a:solidFill>
                  <a:prstClr val="black"/>
                </a:solidFill>
              </a:rPr>
              <a:t>。</a:t>
            </a:r>
          </a:p>
        </p:txBody>
      </p:sp>
    </p:spTree>
    <p:extLst>
      <p:ext uri="{BB962C8B-B14F-4D97-AF65-F5344CB8AC3E}">
        <p14:creationId xmlns:p14="http://schemas.microsoft.com/office/powerpoint/2010/main" val="2248466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2123728" y="4450595"/>
            <a:ext cx="1606145" cy="338554"/>
          </a:xfrm>
          <a:prstGeom prst="rect">
            <a:avLst/>
          </a:prstGeom>
        </p:spPr>
        <p:txBody>
          <a:bodyPr wrap="none">
            <a:spAutoFit/>
          </a:bodyPr>
          <a:lstStyle/>
          <a:p>
            <a:r>
              <a:rPr lang="en-US" altLang="zh-CN" sz="1600" b="1" dirty="0"/>
              <a:t>STM32</a:t>
            </a:r>
            <a:r>
              <a:rPr lang="zh-CN" altLang="en-US" sz="1600" b="1" dirty="0"/>
              <a:t>系列</a:t>
            </a:r>
            <a:r>
              <a:rPr lang="en-US" altLang="zh-CN" sz="1600" b="1" dirty="0"/>
              <a:t>MCU</a:t>
            </a:r>
            <a:endParaRPr lang="zh-CN" altLang="en-US" sz="1600" b="1" dirty="0"/>
          </a:p>
        </p:txBody>
      </p:sp>
      <p:sp>
        <p:nvSpPr>
          <p:cNvPr id="3" name="矩形 2"/>
          <p:cNvSpPr/>
          <p:nvPr/>
        </p:nvSpPr>
        <p:spPr>
          <a:xfrm>
            <a:off x="6012160" y="1587445"/>
            <a:ext cx="2664296" cy="1200329"/>
          </a:xfrm>
          <a:prstGeom prst="rect">
            <a:avLst/>
          </a:prstGeom>
          <a:solidFill>
            <a:srgbClr val="FF8BFF"/>
          </a:solidFill>
        </p:spPr>
        <p:txBody>
          <a:bodyPr wrap="square">
            <a:spAutoFit/>
          </a:bodyPr>
          <a:lstStyle/>
          <a:p>
            <a:r>
              <a:rPr lang="zh-CN" altLang="en-US" b="1" dirty="0"/>
              <a:t>   </a:t>
            </a:r>
            <a:r>
              <a:rPr lang="en-US" altLang="zh-CN" b="1" dirty="0"/>
              <a:t>STM32F4</a:t>
            </a:r>
            <a:r>
              <a:rPr lang="zh-CN" altLang="en-US" b="1" dirty="0"/>
              <a:t>系列基于</a:t>
            </a:r>
            <a:r>
              <a:rPr lang="en-US" altLang="zh-CN" b="1" dirty="0"/>
              <a:t>ARM Cortex-M4</a:t>
            </a:r>
            <a:r>
              <a:rPr lang="zh-CN" altLang="en-US" b="1" dirty="0"/>
              <a:t>内核，主频高达</a:t>
            </a:r>
            <a:r>
              <a:rPr lang="en-US" altLang="zh-CN" b="1" dirty="0"/>
              <a:t>180MHz</a:t>
            </a:r>
            <a:r>
              <a:rPr lang="zh-CN" altLang="en-US" b="1" dirty="0"/>
              <a:t>，具有</a:t>
            </a:r>
            <a:r>
              <a:rPr lang="en-US" altLang="zh-CN" b="1" dirty="0"/>
              <a:t>DSP</a:t>
            </a:r>
            <a:r>
              <a:rPr lang="zh-CN" altLang="en-US" b="1" dirty="0"/>
              <a:t>和</a:t>
            </a:r>
            <a:r>
              <a:rPr lang="en-US" altLang="zh-CN" b="1" dirty="0"/>
              <a:t>FPU</a:t>
            </a:r>
            <a:r>
              <a:rPr lang="zh-CN" altLang="en-US" b="1" dirty="0"/>
              <a:t>等功能。</a:t>
            </a:r>
          </a:p>
        </p:txBody>
      </p:sp>
      <p:pic>
        <p:nvPicPr>
          <p:cNvPr id="7" name="图片 6" descr="C:\Users\TF\Desktop\Snipaste_2019-01-10_13-31-4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31590"/>
            <a:ext cx="5424503" cy="3073740"/>
          </a:xfrm>
          <a:prstGeom prst="rect">
            <a:avLst/>
          </a:prstGeom>
          <a:noFill/>
          <a:ln>
            <a:noFill/>
          </a:ln>
        </p:spPr>
      </p:pic>
      <p:sp>
        <p:nvSpPr>
          <p:cNvPr id="6" name="矩形 5"/>
          <p:cNvSpPr/>
          <p:nvPr/>
        </p:nvSpPr>
        <p:spPr>
          <a:xfrm>
            <a:off x="6012160" y="733672"/>
            <a:ext cx="2664296" cy="646331"/>
          </a:xfrm>
          <a:prstGeom prst="rect">
            <a:avLst/>
          </a:prstGeom>
          <a:solidFill>
            <a:srgbClr val="FF8BFF"/>
          </a:solidFill>
        </p:spPr>
        <p:txBody>
          <a:bodyPr wrap="square">
            <a:spAutoFit/>
          </a:bodyPr>
          <a:lstStyle/>
          <a:p>
            <a:r>
              <a:rPr lang="en-US" altLang="zh-CN" b="1" dirty="0" smtClean="0"/>
              <a:t>    STM32F2</a:t>
            </a:r>
            <a:r>
              <a:rPr lang="zh-CN" altLang="en-US" b="1" dirty="0"/>
              <a:t>、</a:t>
            </a:r>
            <a:r>
              <a:rPr lang="en-US" altLang="zh-CN" b="1" dirty="0"/>
              <a:t>STM32F4</a:t>
            </a:r>
            <a:r>
              <a:rPr lang="zh-CN" altLang="en-US" b="1" dirty="0"/>
              <a:t>、</a:t>
            </a:r>
            <a:r>
              <a:rPr lang="en-US" altLang="zh-CN" b="1" dirty="0"/>
              <a:t>STM32F7</a:t>
            </a:r>
            <a:r>
              <a:rPr lang="zh-CN" altLang="en-US" b="1" dirty="0"/>
              <a:t>为高性能</a:t>
            </a:r>
            <a:r>
              <a:rPr lang="en-US" altLang="zh-CN" b="1" dirty="0"/>
              <a:t>MCU</a:t>
            </a:r>
            <a:endParaRPr lang="zh-CN" altLang="en-US" dirty="0"/>
          </a:p>
        </p:txBody>
      </p:sp>
      <p:sp>
        <p:nvSpPr>
          <p:cNvPr id="8" name="矩形 7"/>
          <p:cNvSpPr/>
          <p:nvPr/>
        </p:nvSpPr>
        <p:spPr>
          <a:xfrm>
            <a:off x="6012160" y="3075806"/>
            <a:ext cx="2664296" cy="1200329"/>
          </a:xfrm>
          <a:prstGeom prst="rect">
            <a:avLst/>
          </a:prstGeom>
          <a:solidFill>
            <a:schemeClr val="tx2">
              <a:lumMod val="75000"/>
            </a:schemeClr>
          </a:solidFill>
        </p:spPr>
        <p:txBody>
          <a:bodyPr wrap="square">
            <a:spAutoFit/>
          </a:bodyPr>
          <a:lstStyle/>
          <a:p>
            <a:r>
              <a:rPr lang="en-US" altLang="zh-CN" b="1" dirty="0">
                <a:solidFill>
                  <a:schemeClr val="bg1"/>
                </a:solidFill>
              </a:rPr>
              <a:t> </a:t>
            </a:r>
            <a:r>
              <a:rPr lang="en-US" altLang="zh-CN" b="1" dirty="0" smtClean="0">
                <a:solidFill>
                  <a:schemeClr val="bg1"/>
                </a:solidFill>
              </a:rPr>
              <a:t>   STM32F1</a:t>
            </a:r>
            <a:r>
              <a:rPr lang="zh-CN" altLang="en-US" b="1" dirty="0">
                <a:solidFill>
                  <a:schemeClr val="bg1"/>
                </a:solidFill>
              </a:rPr>
              <a:t>系列是</a:t>
            </a:r>
            <a:r>
              <a:rPr lang="en-US" altLang="zh-CN" b="1" dirty="0">
                <a:solidFill>
                  <a:schemeClr val="bg1"/>
                </a:solidFill>
              </a:rPr>
              <a:t>ST</a:t>
            </a:r>
            <a:r>
              <a:rPr lang="zh-CN" altLang="en-US" b="1" dirty="0">
                <a:solidFill>
                  <a:schemeClr val="bg1"/>
                </a:solidFill>
              </a:rPr>
              <a:t>公司主推的</a:t>
            </a:r>
            <a:r>
              <a:rPr lang="en-US" altLang="zh-CN" b="1" dirty="0">
                <a:solidFill>
                  <a:schemeClr val="bg1"/>
                </a:solidFill>
              </a:rPr>
              <a:t>STM32</a:t>
            </a:r>
            <a:r>
              <a:rPr lang="zh-CN" altLang="en-US" b="1" dirty="0">
                <a:solidFill>
                  <a:schemeClr val="bg1"/>
                </a:solidFill>
              </a:rPr>
              <a:t>系列</a:t>
            </a:r>
            <a:r>
              <a:rPr lang="en-US" altLang="zh-CN" b="1" dirty="0">
                <a:solidFill>
                  <a:schemeClr val="bg1"/>
                </a:solidFill>
              </a:rPr>
              <a:t>MCU</a:t>
            </a:r>
            <a:r>
              <a:rPr lang="zh-CN" altLang="en-US" b="1" dirty="0">
                <a:solidFill>
                  <a:schemeClr val="bg1"/>
                </a:solidFill>
              </a:rPr>
              <a:t>，基于</a:t>
            </a:r>
            <a:r>
              <a:rPr lang="en-US" altLang="zh-CN" b="1" dirty="0">
                <a:solidFill>
                  <a:schemeClr val="bg1"/>
                </a:solidFill>
              </a:rPr>
              <a:t>ARM Cortex-M3</a:t>
            </a:r>
            <a:r>
              <a:rPr lang="zh-CN" altLang="en-US" b="1" dirty="0">
                <a:solidFill>
                  <a:schemeClr val="bg1"/>
                </a:solidFill>
              </a:rPr>
              <a:t>内核，主频高达</a:t>
            </a:r>
            <a:r>
              <a:rPr lang="en-US" altLang="zh-CN" b="1" dirty="0" smtClean="0">
                <a:solidFill>
                  <a:schemeClr val="bg1"/>
                </a:solidFill>
              </a:rPr>
              <a:t>72MHz</a:t>
            </a:r>
            <a:endParaRPr lang="zh-CN" altLang="en-US" dirty="0">
              <a:solidFill>
                <a:schemeClr val="bg1"/>
              </a:solidFill>
            </a:endParaRPr>
          </a:p>
        </p:txBody>
      </p:sp>
      <p:sp>
        <p:nvSpPr>
          <p:cNvPr id="9" name="右箭头 8"/>
          <p:cNvSpPr/>
          <p:nvPr/>
        </p:nvSpPr>
        <p:spPr>
          <a:xfrm>
            <a:off x="5364088" y="1587445"/>
            <a:ext cx="504056" cy="336233"/>
          </a:xfrm>
          <a:prstGeom prst="rightArrow">
            <a:avLst/>
          </a:prstGeom>
          <a:solidFill>
            <a:schemeClr val="bg1">
              <a:lumMod val="85000"/>
            </a:schemeClr>
          </a:solidFill>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1" name="右箭头 10"/>
          <p:cNvSpPr/>
          <p:nvPr/>
        </p:nvSpPr>
        <p:spPr>
          <a:xfrm rot="1579571">
            <a:off x="5412503" y="3098130"/>
            <a:ext cx="504056" cy="336233"/>
          </a:xfrm>
          <a:prstGeom prst="rightArrow">
            <a:avLst/>
          </a:prstGeom>
          <a:solidFill>
            <a:schemeClr val="bg1">
              <a:lumMod val="85000"/>
            </a:schemeClr>
          </a:solidFill>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25139095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2" name="矩形 1"/>
          <p:cNvSpPr/>
          <p:nvPr/>
        </p:nvSpPr>
        <p:spPr>
          <a:xfrm>
            <a:off x="596929" y="1117739"/>
            <a:ext cx="2349041" cy="707886"/>
          </a:xfrm>
          <a:prstGeom prst="rect">
            <a:avLst/>
          </a:prstGeom>
        </p:spPr>
        <p:txBody>
          <a:bodyPr wrap="none">
            <a:spAutoFit/>
          </a:bodyPr>
          <a:lstStyle/>
          <a:p>
            <a:r>
              <a:rPr lang="en-US" altLang="zh-CN" sz="2000" b="1" dirty="0">
                <a:solidFill>
                  <a:srgbClr val="C00000"/>
                </a:solidFill>
              </a:rPr>
              <a:t>5</a:t>
            </a:r>
            <a:r>
              <a:rPr lang="zh-CN" altLang="en-US" sz="2000" b="1" dirty="0">
                <a:solidFill>
                  <a:srgbClr val="C00000"/>
                </a:solidFill>
              </a:rPr>
              <a:t>．</a:t>
            </a:r>
            <a:r>
              <a:rPr lang="en-US" altLang="zh-CN" sz="2000" b="1" dirty="0" smtClean="0">
                <a:solidFill>
                  <a:srgbClr val="C00000"/>
                </a:solidFill>
              </a:rPr>
              <a:t>stm32f10x_xxx.c</a:t>
            </a:r>
          </a:p>
          <a:p>
            <a:r>
              <a:rPr lang="zh-CN" altLang="en-US" sz="2000" b="1" dirty="0" smtClean="0">
                <a:solidFill>
                  <a:srgbClr val="C00000"/>
                </a:solidFill>
              </a:rPr>
              <a:t>和</a:t>
            </a:r>
            <a:r>
              <a:rPr lang="en-US" altLang="zh-CN" sz="2000" b="1" dirty="0">
                <a:solidFill>
                  <a:srgbClr val="C00000"/>
                </a:solidFill>
              </a:rPr>
              <a:t>stm32f10x_xxx.h</a:t>
            </a:r>
            <a:endParaRPr lang="zh-CN" altLang="en-US" sz="2000" b="1" dirty="0">
              <a:solidFill>
                <a:srgbClr val="C00000"/>
              </a:solidFill>
            </a:endParaRPr>
          </a:p>
        </p:txBody>
      </p:sp>
      <p:sp>
        <p:nvSpPr>
          <p:cNvPr id="3" name="矩形 2"/>
          <p:cNvSpPr/>
          <p:nvPr/>
        </p:nvSpPr>
        <p:spPr>
          <a:xfrm>
            <a:off x="596929" y="1825889"/>
            <a:ext cx="3327000" cy="11310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en-US" altLang="zh-CN" b="1" dirty="0" smtClean="0">
                <a:solidFill>
                  <a:prstClr val="black"/>
                </a:solidFill>
              </a:rPr>
              <a:t>   xxx</a:t>
            </a:r>
            <a:r>
              <a:rPr lang="zh-CN" altLang="en-US" b="1" dirty="0">
                <a:solidFill>
                  <a:prstClr val="black"/>
                </a:solidFill>
              </a:rPr>
              <a:t>代表不同的外设，包含了相关外设的初始化配置和部分功能应用函数。</a:t>
            </a:r>
            <a:endParaRPr lang="en-US" altLang="zh-CN" b="1" dirty="0">
              <a:solidFill>
                <a:prstClr val="black"/>
              </a:solidFill>
            </a:endParaRPr>
          </a:p>
        </p:txBody>
      </p:sp>
      <p:sp>
        <p:nvSpPr>
          <p:cNvPr id="4" name="矩形 3"/>
          <p:cNvSpPr/>
          <p:nvPr/>
        </p:nvSpPr>
        <p:spPr>
          <a:xfrm>
            <a:off x="4716016" y="1382454"/>
            <a:ext cx="3312368"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25000"/>
              </a:lnSpc>
            </a:pPr>
            <a:r>
              <a:rPr lang="en-US" altLang="zh-CN" b="1" dirty="0" smtClean="0">
                <a:solidFill>
                  <a:prstClr val="black"/>
                </a:solidFill>
              </a:rPr>
              <a:t>    </a:t>
            </a:r>
            <a:r>
              <a:rPr lang="en-US" altLang="zh-CN" b="1" dirty="0" err="1" smtClean="0">
                <a:solidFill>
                  <a:prstClr val="black"/>
                </a:solidFill>
              </a:rPr>
              <a:t>misc.c</a:t>
            </a:r>
            <a:r>
              <a:rPr lang="zh-CN" altLang="en-US" b="1" dirty="0">
                <a:solidFill>
                  <a:prstClr val="black"/>
                </a:solidFill>
              </a:rPr>
              <a:t>和</a:t>
            </a:r>
            <a:r>
              <a:rPr lang="en-US" altLang="zh-CN" b="1" dirty="0" err="1">
                <a:solidFill>
                  <a:prstClr val="black"/>
                </a:solidFill>
              </a:rPr>
              <a:t>misc.h</a:t>
            </a:r>
            <a:r>
              <a:rPr lang="zh-CN" altLang="en-US" b="1" dirty="0">
                <a:solidFill>
                  <a:prstClr val="black"/>
                </a:solidFill>
              </a:rPr>
              <a:t>提供了外设对内核的中断向量控制器</a:t>
            </a:r>
            <a:r>
              <a:rPr lang="en-US" altLang="zh-CN" b="1" dirty="0">
                <a:solidFill>
                  <a:prstClr val="black"/>
                </a:solidFill>
              </a:rPr>
              <a:t>NIVC</a:t>
            </a:r>
            <a:r>
              <a:rPr lang="zh-CN" altLang="en-US" b="1" dirty="0">
                <a:solidFill>
                  <a:prstClr val="black"/>
                </a:solidFill>
              </a:rPr>
              <a:t>的访问函数，在配置中断时，必须把这个文件添加进工程。</a:t>
            </a:r>
            <a:endParaRPr lang="en-US" altLang="zh-CN" b="1" dirty="0">
              <a:solidFill>
                <a:schemeClr val="accent5">
                  <a:lumMod val="75000"/>
                </a:schemeClr>
              </a:solidFill>
            </a:endParaRPr>
          </a:p>
        </p:txBody>
      </p:sp>
      <p:sp>
        <p:nvSpPr>
          <p:cNvPr id="10" name="矩形 9"/>
          <p:cNvSpPr/>
          <p:nvPr/>
        </p:nvSpPr>
        <p:spPr>
          <a:xfrm>
            <a:off x="4716016" y="890388"/>
            <a:ext cx="2175596" cy="400110"/>
          </a:xfrm>
          <a:prstGeom prst="rect">
            <a:avLst/>
          </a:prstGeom>
        </p:spPr>
        <p:txBody>
          <a:bodyPr wrap="none">
            <a:spAutoFit/>
          </a:bodyPr>
          <a:lstStyle/>
          <a:p>
            <a:r>
              <a:rPr lang="en-US" altLang="zh-CN" sz="2000" b="1" dirty="0">
                <a:solidFill>
                  <a:srgbClr val="C00000"/>
                </a:solidFill>
              </a:rPr>
              <a:t>6</a:t>
            </a:r>
            <a:r>
              <a:rPr lang="zh-CN" altLang="en-US" sz="2000" b="1" dirty="0">
                <a:solidFill>
                  <a:srgbClr val="C00000"/>
                </a:solidFill>
              </a:rPr>
              <a:t>．</a:t>
            </a:r>
            <a:r>
              <a:rPr lang="en-US" altLang="zh-CN" sz="2000" b="1" dirty="0" err="1">
                <a:solidFill>
                  <a:srgbClr val="C00000"/>
                </a:solidFill>
              </a:rPr>
              <a:t>misc.c</a:t>
            </a:r>
            <a:r>
              <a:rPr lang="zh-CN" altLang="en-US" sz="2000" b="1" dirty="0">
                <a:solidFill>
                  <a:srgbClr val="C00000"/>
                </a:solidFill>
              </a:rPr>
              <a:t>和</a:t>
            </a:r>
            <a:r>
              <a:rPr lang="en-US" altLang="zh-CN" sz="2000" b="1" dirty="0" err="1">
                <a:solidFill>
                  <a:srgbClr val="C00000"/>
                </a:solidFill>
              </a:rPr>
              <a:t>misc.h</a:t>
            </a:r>
            <a:endParaRPr lang="zh-CN" altLang="en-US" sz="2000" b="1" dirty="0">
              <a:solidFill>
                <a:srgbClr val="C00000"/>
              </a:solidFill>
            </a:endParaRPr>
          </a:p>
        </p:txBody>
      </p:sp>
      <p:sp>
        <p:nvSpPr>
          <p:cNvPr id="11" name="矩形 10"/>
          <p:cNvSpPr/>
          <p:nvPr/>
        </p:nvSpPr>
        <p:spPr>
          <a:xfrm>
            <a:off x="568340" y="3567872"/>
            <a:ext cx="3355589" cy="11310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    用于</a:t>
            </a:r>
            <a:r>
              <a:rPr lang="zh-CN" altLang="en-US" b="1" dirty="0">
                <a:solidFill>
                  <a:prstClr val="black"/>
                </a:solidFill>
              </a:rPr>
              <a:t>编写中断服务函数，相应的中断服务函数接口已在启动文件中定义。</a:t>
            </a:r>
            <a:endParaRPr lang="en-US" altLang="zh-CN" b="1" dirty="0">
              <a:solidFill>
                <a:schemeClr val="accent5">
                  <a:lumMod val="75000"/>
                </a:schemeClr>
              </a:solidFill>
            </a:endParaRPr>
          </a:p>
        </p:txBody>
      </p:sp>
      <p:sp>
        <p:nvSpPr>
          <p:cNvPr id="12" name="矩形 11"/>
          <p:cNvSpPr/>
          <p:nvPr/>
        </p:nvSpPr>
        <p:spPr>
          <a:xfrm>
            <a:off x="352316" y="3075806"/>
            <a:ext cx="4003660" cy="400110"/>
          </a:xfrm>
          <a:prstGeom prst="rect">
            <a:avLst/>
          </a:prstGeom>
        </p:spPr>
        <p:txBody>
          <a:bodyPr wrap="none">
            <a:spAutoFit/>
          </a:bodyPr>
          <a:lstStyle/>
          <a:p>
            <a:r>
              <a:rPr lang="en-US" altLang="zh-CN" sz="2000" b="1" dirty="0">
                <a:solidFill>
                  <a:srgbClr val="C00000"/>
                </a:solidFill>
              </a:rPr>
              <a:t>7</a:t>
            </a:r>
            <a:r>
              <a:rPr lang="zh-CN" altLang="en-US" sz="2000" b="1" dirty="0">
                <a:solidFill>
                  <a:srgbClr val="C00000"/>
                </a:solidFill>
              </a:rPr>
              <a:t>．</a:t>
            </a:r>
            <a:r>
              <a:rPr lang="en-US" altLang="zh-CN" sz="2000" b="1" dirty="0">
                <a:solidFill>
                  <a:srgbClr val="C00000"/>
                </a:solidFill>
              </a:rPr>
              <a:t>stm32f10x_it.c</a:t>
            </a:r>
            <a:r>
              <a:rPr lang="zh-CN" altLang="en-US" sz="2000" b="1" dirty="0">
                <a:solidFill>
                  <a:srgbClr val="C00000"/>
                </a:solidFill>
              </a:rPr>
              <a:t>和</a:t>
            </a:r>
            <a:r>
              <a:rPr lang="en-US" altLang="zh-CN" sz="2000" b="1" dirty="0">
                <a:solidFill>
                  <a:srgbClr val="C00000"/>
                </a:solidFill>
              </a:rPr>
              <a:t>stm32f10x_it.h</a:t>
            </a:r>
            <a:endParaRPr lang="zh-CN" altLang="en-US" sz="2000" b="1" dirty="0">
              <a:solidFill>
                <a:srgbClr val="C00000"/>
              </a:solidFill>
            </a:endParaRPr>
          </a:p>
        </p:txBody>
      </p:sp>
      <p:sp>
        <p:nvSpPr>
          <p:cNvPr id="13" name="矩形 12"/>
          <p:cNvSpPr/>
          <p:nvPr/>
        </p:nvSpPr>
        <p:spPr>
          <a:xfrm>
            <a:off x="4716016" y="3495864"/>
            <a:ext cx="3888432" cy="110094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25000"/>
              </a:lnSpc>
            </a:pPr>
            <a:r>
              <a:rPr lang="zh-CN" altLang="en-US" b="1" dirty="0" smtClean="0">
                <a:solidFill>
                  <a:prstClr val="black"/>
                </a:solidFill>
              </a:rPr>
              <a:t>    用于</a:t>
            </a:r>
            <a:r>
              <a:rPr lang="zh-CN" altLang="en-US" b="1" dirty="0">
                <a:solidFill>
                  <a:prstClr val="black"/>
                </a:solidFill>
              </a:rPr>
              <a:t>配置是否使用某外设的头文件，利用这个头文件可以方便地增加和删除外设的驱动</a:t>
            </a:r>
            <a:r>
              <a:rPr lang="zh-CN" altLang="en-US" b="1" dirty="0" smtClean="0">
                <a:solidFill>
                  <a:prstClr val="black"/>
                </a:solidFill>
              </a:rPr>
              <a:t>函数。</a:t>
            </a:r>
            <a:endParaRPr lang="en-US" altLang="zh-CN" b="1" dirty="0">
              <a:solidFill>
                <a:schemeClr val="accent5">
                  <a:lumMod val="75000"/>
                </a:schemeClr>
              </a:solidFill>
            </a:endParaRPr>
          </a:p>
        </p:txBody>
      </p:sp>
      <p:sp>
        <p:nvSpPr>
          <p:cNvPr id="14" name="矩形 13"/>
          <p:cNvSpPr/>
          <p:nvPr/>
        </p:nvSpPr>
        <p:spPr>
          <a:xfrm>
            <a:off x="4716016" y="3003798"/>
            <a:ext cx="2587503" cy="40011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sz="2000" b="1" dirty="0" smtClean="0">
                <a:solidFill>
                  <a:srgbClr val="C00000"/>
                </a:solidFill>
              </a:rPr>
              <a:t>8</a:t>
            </a:r>
            <a:r>
              <a:rPr lang="zh-CN" altLang="en-US" sz="2000" b="1" dirty="0">
                <a:solidFill>
                  <a:srgbClr val="C00000"/>
                </a:solidFill>
              </a:rPr>
              <a:t> </a:t>
            </a:r>
            <a:r>
              <a:rPr lang="zh-CN" altLang="en-US" sz="2000" b="1" dirty="0" smtClean="0">
                <a:solidFill>
                  <a:srgbClr val="C00000"/>
                </a:solidFill>
              </a:rPr>
              <a:t>．</a:t>
            </a:r>
            <a:r>
              <a:rPr lang="en-US" altLang="zh-CN" sz="2000" b="1" dirty="0" smtClean="0">
                <a:solidFill>
                  <a:srgbClr val="C00000"/>
                </a:solidFill>
              </a:rPr>
              <a:t>stm32f10x_conf.h</a:t>
            </a:r>
            <a:endParaRPr lang="zh-CN" altLang="en-US" sz="2000" b="1" dirty="0">
              <a:solidFill>
                <a:srgbClr val="C00000"/>
              </a:solidFill>
            </a:endParaRPr>
          </a:p>
        </p:txBody>
      </p:sp>
    </p:spTree>
    <p:extLst>
      <p:ext uri="{BB962C8B-B14F-4D97-AF65-F5344CB8AC3E}">
        <p14:creationId xmlns:p14="http://schemas.microsoft.com/office/powerpoint/2010/main" val="2226452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467544" y="1175391"/>
            <a:ext cx="5832648" cy="408445"/>
          </a:xfrm>
          <a:prstGeom prst="rect">
            <a:avLst/>
          </a:prstGeom>
        </p:spPr>
        <p:txBody>
          <a:bodyPr wrap="square">
            <a:spAutoFit/>
          </a:bodyPr>
          <a:lstStyle/>
          <a:p>
            <a:pPr>
              <a:lnSpc>
                <a:spcPct val="125000"/>
              </a:lnSpc>
            </a:pPr>
            <a:r>
              <a:rPr lang="zh-CN" altLang="en-US" b="1" dirty="0"/>
              <a:t>标准外设库</a:t>
            </a:r>
            <a:r>
              <a:rPr lang="zh-CN" altLang="en-US" b="1" dirty="0" smtClean="0"/>
              <a:t>遵从的</a:t>
            </a:r>
            <a:r>
              <a:rPr lang="zh-CN" altLang="en-US" b="1" dirty="0" smtClean="0">
                <a:solidFill>
                  <a:srgbClr val="C15653"/>
                </a:solidFill>
              </a:rPr>
              <a:t>命名</a:t>
            </a:r>
            <a:r>
              <a:rPr lang="zh-CN" altLang="en-US" b="1" dirty="0">
                <a:solidFill>
                  <a:srgbClr val="C15653"/>
                </a:solidFill>
              </a:rPr>
              <a:t>规则</a:t>
            </a:r>
          </a:p>
        </p:txBody>
      </p:sp>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1379614"/>
            <a:ext cx="4824536" cy="3096344"/>
          </a:xfrm>
          <a:prstGeom prst="rect">
            <a:avLst/>
          </a:prstGeom>
          <a:noFill/>
        </p:spPr>
      </p:pic>
      <p:sp>
        <p:nvSpPr>
          <p:cNvPr id="3" name="圆角矩形 2"/>
          <p:cNvSpPr/>
          <p:nvPr/>
        </p:nvSpPr>
        <p:spPr>
          <a:xfrm>
            <a:off x="683568" y="2251156"/>
            <a:ext cx="2628292" cy="64807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t>PPP</a:t>
            </a:r>
            <a:r>
              <a:rPr lang="zh-CN" altLang="en-US" b="1" dirty="0"/>
              <a:t>表示任一外设</a:t>
            </a:r>
            <a:r>
              <a:rPr lang="zh-CN" altLang="en-US" b="1" dirty="0" smtClean="0"/>
              <a:t>缩写</a:t>
            </a:r>
          </a:p>
        </p:txBody>
      </p:sp>
      <p:sp>
        <p:nvSpPr>
          <p:cNvPr id="13" name="七角星 12"/>
          <p:cNvSpPr/>
          <p:nvPr/>
        </p:nvSpPr>
        <p:spPr>
          <a:xfrm>
            <a:off x="359532" y="1867846"/>
            <a:ext cx="648072" cy="576064"/>
          </a:xfrm>
          <a:prstGeom prst="star7">
            <a:avLst/>
          </a:prstGeom>
          <a:solidFill>
            <a:schemeClr val="accent4">
              <a:lumMod val="20000"/>
              <a:lumOff val="80000"/>
            </a:schemeClr>
          </a:solidFill>
          <a:ln>
            <a:solidFill>
              <a:schemeClr val="accent4">
                <a:lumMod val="60000"/>
                <a:lumOff val="40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1</a:t>
            </a:r>
            <a:endParaRPr lang="zh-CN" altLang="en-US" sz="2800" b="1" dirty="0" smtClean="0"/>
          </a:p>
        </p:txBody>
      </p:sp>
    </p:spTree>
    <p:extLst>
      <p:ext uri="{BB962C8B-B14F-4D97-AF65-F5344CB8AC3E}">
        <p14:creationId xmlns:p14="http://schemas.microsoft.com/office/powerpoint/2010/main" val="2053747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5" name="矩形 4"/>
          <p:cNvSpPr/>
          <p:nvPr/>
        </p:nvSpPr>
        <p:spPr>
          <a:xfrm>
            <a:off x="479443" y="985416"/>
            <a:ext cx="5832648" cy="408445"/>
          </a:xfrm>
          <a:prstGeom prst="rect">
            <a:avLst/>
          </a:prstGeom>
        </p:spPr>
        <p:txBody>
          <a:bodyPr wrap="square">
            <a:spAutoFit/>
          </a:bodyPr>
          <a:lstStyle/>
          <a:p>
            <a:pPr>
              <a:lnSpc>
                <a:spcPct val="125000"/>
              </a:lnSpc>
            </a:pPr>
            <a:r>
              <a:rPr lang="zh-CN" altLang="en-US" b="1" dirty="0"/>
              <a:t>标准外设库</a:t>
            </a:r>
            <a:r>
              <a:rPr lang="zh-CN" altLang="en-US" b="1" dirty="0" smtClean="0"/>
              <a:t>遵从的</a:t>
            </a:r>
            <a:r>
              <a:rPr lang="zh-CN" altLang="en-US" b="1" dirty="0" smtClean="0">
                <a:solidFill>
                  <a:srgbClr val="C15653"/>
                </a:solidFill>
              </a:rPr>
              <a:t>命名</a:t>
            </a:r>
            <a:r>
              <a:rPr lang="zh-CN" altLang="en-US" b="1" dirty="0">
                <a:solidFill>
                  <a:srgbClr val="C15653"/>
                </a:solidFill>
              </a:rPr>
              <a:t>规则</a:t>
            </a:r>
          </a:p>
        </p:txBody>
      </p:sp>
      <p:sp>
        <p:nvSpPr>
          <p:cNvPr id="3" name="圆角矩形 2"/>
          <p:cNvSpPr/>
          <p:nvPr/>
        </p:nvSpPr>
        <p:spPr>
          <a:xfrm>
            <a:off x="683568" y="1819108"/>
            <a:ext cx="3384376" cy="8246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smtClean="0"/>
              <a:t>     源程序</a:t>
            </a:r>
            <a:r>
              <a:rPr lang="zh-CN" altLang="en-US" b="1" dirty="0"/>
              <a:t>文件和头文件的命名都以“</a:t>
            </a:r>
            <a:r>
              <a:rPr lang="en-US" altLang="zh-CN" b="1" dirty="0"/>
              <a:t>stm32f10x_”</a:t>
            </a:r>
            <a:r>
              <a:rPr lang="zh-CN" altLang="en-US" b="1" dirty="0"/>
              <a:t>作为开头</a:t>
            </a:r>
            <a:endParaRPr lang="zh-CN" altLang="en-US" b="1" dirty="0" smtClean="0"/>
          </a:p>
        </p:txBody>
      </p:sp>
      <p:sp>
        <p:nvSpPr>
          <p:cNvPr id="13" name="七角星 12"/>
          <p:cNvSpPr/>
          <p:nvPr/>
        </p:nvSpPr>
        <p:spPr>
          <a:xfrm>
            <a:off x="359532" y="1435798"/>
            <a:ext cx="648072" cy="576064"/>
          </a:xfrm>
          <a:prstGeom prst="star7">
            <a:avLst/>
          </a:prstGeom>
          <a:solidFill>
            <a:schemeClr val="accent4">
              <a:lumMod val="20000"/>
              <a:lumOff val="80000"/>
            </a:schemeClr>
          </a:solidFill>
          <a:ln>
            <a:solidFill>
              <a:schemeClr val="accent4">
                <a:lumMod val="60000"/>
                <a:lumOff val="40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2</a:t>
            </a:r>
            <a:endParaRPr lang="zh-CN" altLang="en-US" sz="2800" b="1" dirty="0" smtClean="0"/>
          </a:p>
        </p:txBody>
      </p:sp>
      <p:sp>
        <p:nvSpPr>
          <p:cNvPr id="10" name="圆角矩形 9"/>
          <p:cNvSpPr/>
          <p:nvPr/>
        </p:nvSpPr>
        <p:spPr>
          <a:xfrm>
            <a:off x="5148064" y="1523949"/>
            <a:ext cx="3384376" cy="15774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zh-CN" altLang="en-US" b="1" dirty="0" smtClean="0"/>
              <a:t>      常量</a:t>
            </a:r>
            <a:r>
              <a:rPr lang="zh-CN" altLang="en-US" b="1" dirty="0"/>
              <a:t>仅被应用于一个文件的，定义于该文件中；被应用于多个文件的，在对应头文件中定义，所有常量用大写英文字母命名</a:t>
            </a:r>
            <a:endParaRPr lang="zh-CN" altLang="en-US" b="1" dirty="0" smtClean="0"/>
          </a:p>
        </p:txBody>
      </p:sp>
      <p:sp>
        <p:nvSpPr>
          <p:cNvPr id="12" name="七角星 11"/>
          <p:cNvSpPr/>
          <p:nvPr/>
        </p:nvSpPr>
        <p:spPr>
          <a:xfrm>
            <a:off x="4824028" y="1157179"/>
            <a:ext cx="648072" cy="576064"/>
          </a:xfrm>
          <a:prstGeom prst="star7">
            <a:avLst/>
          </a:prstGeom>
          <a:solidFill>
            <a:schemeClr val="accent4">
              <a:lumMod val="20000"/>
              <a:lumOff val="80000"/>
            </a:schemeClr>
          </a:solidFill>
          <a:ln>
            <a:solidFill>
              <a:schemeClr val="accent4">
                <a:lumMod val="60000"/>
                <a:lumOff val="40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3</a:t>
            </a:r>
            <a:endParaRPr lang="zh-CN" altLang="en-US" sz="2800" b="1" dirty="0" smtClean="0"/>
          </a:p>
        </p:txBody>
      </p:sp>
      <p:sp>
        <p:nvSpPr>
          <p:cNvPr id="14" name="圆角矩形 13"/>
          <p:cNvSpPr/>
          <p:nvPr/>
        </p:nvSpPr>
        <p:spPr>
          <a:xfrm>
            <a:off x="2627784" y="3556593"/>
            <a:ext cx="3384376" cy="9521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zh-CN" altLang="en-US" b="1" dirty="0" smtClean="0"/>
              <a:t>    寄存器</a:t>
            </a:r>
            <a:r>
              <a:rPr lang="zh-CN" altLang="en-US" b="1" dirty="0"/>
              <a:t>作为常量处理，用大写英文字母</a:t>
            </a:r>
            <a:r>
              <a:rPr lang="zh-CN" altLang="en-US" b="1" dirty="0" smtClean="0"/>
              <a:t>命名，一般与</a:t>
            </a:r>
            <a:r>
              <a:rPr lang="zh-CN" altLang="en-US" b="1" dirty="0"/>
              <a:t>缩写规范</a:t>
            </a:r>
            <a:r>
              <a:rPr lang="zh-CN" altLang="en-US" b="1" dirty="0" smtClean="0"/>
              <a:t>一致</a:t>
            </a:r>
          </a:p>
        </p:txBody>
      </p:sp>
      <p:sp>
        <p:nvSpPr>
          <p:cNvPr id="15" name="七角星 14"/>
          <p:cNvSpPr/>
          <p:nvPr/>
        </p:nvSpPr>
        <p:spPr>
          <a:xfrm>
            <a:off x="2303748" y="3173284"/>
            <a:ext cx="648072" cy="576064"/>
          </a:xfrm>
          <a:prstGeom prst="star7">
            <a:avLst/>
          </a:prstGeom>
          <a:solidFill>
            <a:schemeClr val="accent4">
              <a:lumMod val="20000"/>
              <a:lumOff val="80000"/>
            </a:schemeClr>
          </a:solidFill>
          <a:ln>
            <a:solidFill>
              <a:schemeClr val="accent4">
                <a:lumMod val="60000"/>
                <a:lumOff val="40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4</a:t>
            </a:r>
            <a:endParaRPr lang="zh-CN" altLang="en-US" sz="2800" b="1" dirty="0" smtClean="0"/>
          </a:p>
        </p:txBody>
      </p:sp>
    </p:spTree>
    <p:extLst>
      <p:ext uri="{BB962C8B-B14F-4D97-AF65-F5344CB8AC3E}">
        <p14:creationId xmlns:p14="http://schemas.microsoft.com/office/powerpoint/2010/main" val="32541407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16" name="圆角矩形 15"/>
          <p:cNvSpPr/>
          <p:nvPr/>
        </p:nvSpPr>
        <p:spPr>
          <a:xfrm>
            <a:off x="5220072" y="347653"/>
            <a:ext cx="3312368" cy="6658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zh-CN" altLang="en-US" b="1" dirty="0" smtClean="0"/>
              <a:t>    外设</a:t>
            </a:r>
            <a:r>
              <a:rPr lang="zh-CN" altLang="en-US" b="1" dirty="0"/>
              <a:t>函数的命名以该外设的缩写加下划线为开头</a:t>
            </a:r>
            <a:endParaRPr lang="zh-CN" altLang="en-US" b="1" dirty="0" smtClean="0"/>
          </a:p>
        </p:txBody>
      </p:sp>
      <p:sp>
        <p:nvSpPr>
          <p:cNvPr id="17" name="七角星 16"/>
          <p:cNvSpPr/>
          <p:nvPr/>
        </p:nvSpPr>
        <p:spPr>
          <a:xfrm>
            <a:off x="4788024" y="123478"/>
            <a:ext cx="648072" cy="576064"/>
          </a:xfrm>
          <a:prstGeom prst="star7">
            <a:avLst/>
          </a:prstGeom>
          <a:solidFill>
            <a:schemeClr val="accent4">
              <a:lumMod val="20000"/>
              <a:lumOff val="80000"/>
            </a:schemeClr>
          </a:solidFill>
          <a:ln>
            <a:solidFill>
              <a:schemeClr val="accent4">
                <a:lumMod val="60000"/>
                <a:lumOff val="40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5</a:t>
            </a:r>
            <a:endParaRPr lang="zh-CN" altLang="en-US" sz="2800" b="1" dirty="0" smtClean="0"/>
          </a:p>
        </p:txBody>
      </p:sp>
      <p:graphicFrame>
        <p:nvGraphicFramePr>
          <p:cNvPr id="2" name="表格 1"/>
          <p:cNvGraphicFramePr>
            <a:graphicFrameLocks noGrp="1"/>
          </p:cNvGraphicFramePr>
          <p:nvPr>
            <p:extLst>
              <p:ext uri="{D42A27DB-BD31-4B8C-83A1-F6EECF244321}">
                <p14:modId xmlns:p14="http://schemas.microsoft.com/office/powerpoint/2010/main" val="3182631011"/>
              </p:ext>
            </p:extLst>
          </p:nvPr>
        </p:nvGraphicFramePr>
        <p:xfrm>
          <a:off x="899592" y="1347614"/>
          <a:ext cx="6972877" cy="3383720"/>
        </p:xfrm>
        <a:graphic>
          <a:graphicData uri="http://schemas.openxmlformats.org/drawingml/2006/table">
            <a:tbl>
              <a:tblPr firstRow="1" bandRow="1">
                <a:tableStyleId>{00A15C55-8517-42AA-B614-E9B94910E393}</a:tableStyleId>
              </a:tblPr>
              <a:tblGrid>
                <a:gridCol w="2436373"/>
                <a:gridCol w="2880320"/>
                <a:gridCol w="1656184"/>
              </a:tblGrid>
              <a:tr h="264297">
                <a:tc>
                  <a:txBody>
                    <a:bodyPr/>
                    <a:lstStyle/>
                    <a:p>
                      <a:pPr algn="ctr"/>
                      <a:r>
                        <a:rPr lang="zh-CN" altLang="en-US" sz="1200" b="1" dirty="0" smtClean="0"/>
                        <a:t>函数命名</a:t>
                      </a:r>
                      <a:endParaRPr lang="zh-CN" altLang="en-US" sz="1200" b="1" dirty="0"/>
                    </a:p>
                  </a:txBody>
                  <a:tcPr/>
                </a:tc>
                <a:tc>
                  <a:txBody>
                    <a:bodyPr/>
                    <a:lstStyle/>
                    <a:p>
                      <a:pPr algn="ctr"/>
                      <a:r>
                        <a:rPr lang="zh-CN" altLang="en-US" sz="1200" b="1" dirty="0" smtClean="0"/>
                        <a:t>功能</a:t>
                      </a:r>
                      <a:endParaRPr lang="zh-CN" altLang="en-US" sz="1200" b="1" dirty="0"/>
                    </a:p>
                  </a:txBody>
                  <a:tcPr/>
                </a:tc>
                <a:tc>
                  <a:txBody>
                    <a:bodyPr/>
                    <a:lstStyle/>
                    <a:p>
                      <a:pPr algn="ctr"/>
                      <a:r>
                        <a:rPr lang="zh-CN" altLang="en-US" sz="1200" b="1" dirty="0" smtClean="0"/>
                        <a:t>举例</a:t>
                      </a:r>
                      <a:endParaRPr lang="zh-CN" altLang="en-US" sz="1200" b="1" dirty="0"/>
                    </a:p>
                  </a:txBody>
                  <a:tcPr/>
                </a:tc>
              </a:tr>
              <a:tr h="440495">
                <a:tc>
                  <a:txBody>
                    <a:bodyPr/>
                    <a:lstStyle/>
                    <a:p>
                      <a:r>
                        <a:rPr lang="zh-CN" altLang="en-US" sz="1200" b="1" dirty="0" smtClean="0"/>
                        <a:t>名为</a:t>
                      </a:r>
                      <a:r>
                        <a:rPr lang="en-GB" altLang="zh-CN" sz="1200" b="1" dirty="0" err="1" smtClean="0"/>
                        <a:t>PPP_Init</a:t>
                      </a:r>
                      <a:r>
                        <a:rPr lang="zh-CN" altLang="en-US" sz="1200" b="1" dirty="0" smtClean="0"/>
                        <a:t>的函数</a:t>
                      </a:r>
                      <a:endParaRPr lang="zh-CN" altLang="en-US" sz="1200" b="1" dirty="0"/>
                    </a:p>
                  </a:txBody>
                  <a:tcPr anchor="ctr"/>
                </a:tc>
                <a:tc>
                  <a:txBody>
                    <a:bodyPr/>
                    <a:lstStyle/>
                    <a:p>
                      <a:r>
                        <a:rPr lang="zh-CN" altLang="en-US" sz="1200" b="1" dirty="0" smtClean="0"/>
                        <a:t>根据</a:t>
                      </a:r>
                      <a:r>
                        <a:rPr lang="en-GB" altLang="zh-CN" sz="1200" b="1" dirty="0" err="1" smtClean="0"/>
                        <a:t>PPP_InitTypeDef</a:t>
                      </a:r>
                      <a:r>
                        <a:rPr lang="zh-CN" altLang="en-US" sz="1200" b="1" dirty="0" smtClean="0"/>
                        <a:t>中指定的参数，初始化外设</a:t>
                      </a:r>
                      <a:r>
                        <a:rPr lang="en-GB" altLang="zh-CN" sz="1200" b="1" dirty="0" smtClean="0"/>
                        <a:t>PPP</a:t>
                      </a:r>
                      <a:endParaRPr lang="zh-CN" altLang="en-US" sz="1200" b="1" dirty="0"/>
                    </a:p>
                  </a:txBody>
                  <a:tcPr anchor="ctr"/>
                </a:tc>
                <a:tc>
                  <a:txBody>
                    <a:bodyPr/>
                    <a:lstStyle/>
                    <a:p>
                      <a:r>
                        <a:rPr lang="en-US" altLang="zh-CN" sz="1200" b="1" kern="1200" dirty="0" err="1" smtClean="0">
                          <a:effectLst/>
                        </a:rPr>
                        <a:t>TIM_Init</a:t>
                      </a:r>
                      <a:endParaRPr lang="zh-CN" altLang="en-US" sz="1200" b="1" dirty="0"/>
                    </a:p>
                  </a:txBody>
                  <a:tcPr anchor="ctr"/>
                </a:tc>
              </a:tr>
              <a:tr h="331525">
                <a:tc>
                  <a:txBody>
                    <a:bodyPr/>
                    <a:lstStyle/>
                    <a:p>
                      <a:r>
                        <a:rPr lang="zh-CN" altLang="en-US" sz="1200" b="1" dirty="0" smtClean="0"/>
                        <a:t>名为</a:t>
                      </a:r>
                      <a:r>
                        <a:rPr lang="en-GB" altLang="zh-CN" sz="1200" b="1" dirty="0" err="1" smtClean="0"/>
                        <a:t>PPP_DeInit</a:t>
                      </a:r>
                      <a:r>
                        <a:rPr lang="zh-CN" altLang="en-US" sz="1200" b="1" dirty="0" smtClean="0"/>
                        <a:t>的函数</a:t>
                      </a:r>
                      <a:endParaRPr lang="zh-CN" altLang="en-US" sz="1200" b="1" dirty="0"/>
                    </a:p>
                  </a:txBody>
                  <a:tcPr anchor="ctr"/>
                </a:tc>
                <a:tc>
                  <a:txBody>
                    <a:bodyPr/>
                    <a:lstStyle/>
                    <a:p>
                      <a:r>
                        <a:rPr lang="zh-CN" altLang="en-US" sz="1200" b="1" dirty="0" smtClean="0"/>
                        <a:t>复位外设</a:t>
                      </a:r>
                      <a:r>
                        <a:rPr lang="en-GB" altLang="zh-CN" sz="1200" b="1" dirty="0" smtClean="0"/>
                        <a:t>PPP</a:t>
                      </a:r>
                      <a:r>
                        <a:rPr lang="zh-CN" altLang="en-US" sz="1200" b="1" dirty="0" smtClean="0"/>
                        <a:t>的所有寄存器至缺省值</a:t>
                      </a:r>
                      <a:endParaRPr lang="zh-CN" altLang="en-US" sz="1200" b="1" dirty="0"/>
                    </a:p>
                  </a:txBody>
                  <a:tcPr anchor="ctr"/>
                </a:tc>
                <a:tc>
                  <a:txBody>
                    <a:bodyPr/>
                    <a:lstStyle/>
                    <a:p>
                      <a:r>
                        <a:rPr lang="en-GB" altLang="zh-CN" sz="1200" b="1" dirty="0" err="1" smtClean="0"/>
                        <a:t>TIM_DeInit</a:t>
                      </a:r>
                      <a:endParaRPr lang="zh-CN" altLang="en-US" sz="1200" b="1" dirty="0"/>
                    </a:p>
                  </a:txBody>
                  <a:tcPr anchor="ctr"/>
                </a:tc>
              </a:tr>
              <a:tr h="331525">
                <a:tc>
                  <a:txBody>
                    <a:bodyPr/>
                    <a:lstStyle/>
                    <a:p>
                      <a:r>
                        <a:rPr lang="zh-CN" altLang="en-US" sz="1200" b="1" dirty="0" smtClean="0"/>
                        <a:t>名为</a:t>
                      </a:r>
                      <a:r>
                        <a:rPr lang="en-GB" altLang="zh-CN" sz="1200" b="1" dirty="0" err="1" smtClean="0"/>
                        <a:t>PPP_Cmd</a:t>
                      </a:r>
                      <a:r>
                        <a:rPr lang="zh-CN" altLang="en-US" sz="1200" b="1" dirty="0" smtClean="0"/>
                        <a:t>的函数</a:t>
                      </a:r>
                      <a:endParaRPr lang="zh-CN" altLang="en-US" sz="1200" b="1" dirty="0"/>
                    </a:p>
                  </a:txBody>
                  <a:tcPr anchor="ctr"/>
                </a:tc>
                <a:tc>
                  <a:txBody>
                    <a:bodyPr/>
                    <a:lstStyle/>
                    <a:p>
                      <a:r>
                        <a:rPr lang="zh-CN" altLang="en-US" sz="1200" b="1" dirty="0" smtClean="0"/>
                        <a:t>使能或者失能外设</a:t>
                      </a:r>
                      <a:r>
                        <a:rPr lang="en-GB" altLang="zh-CN" sz="1200" b="1" dirty="0" smtClean="0"/>
                        <a:t>PPP</a:t>
                      </a:r>
                      <a:endParaRPr lang="zh-CN" altLang="en-US" sz="1200" b="1" dirty="0"/>
                    </a:p>
                  </a:txBody>
                  <a:tcPr anchor="ctr"/>
                </a:tc>
                <a:tc>
                  <a:txBody>
                    <a:bodyPr/>
                    <a:lstStyle/>
                    <a:p>
                      <a:r>
                        <a:rPr lang="en-GB" altLang="zh-CN" sz="1200" b="1" dirty="0" err="1" smtClean="0"/>
                        <a:t>SPI_Cmd</a:t>
                      </a:r>
                      <a:endParaRPr lang="zh-CN" altLang="en-US" sz="1200" b="1" dirty="0"/>
                    </a:p>
                  </a:txBody>
                  <a:tcPr anchor="ctr"/>
                </a:tc>
              </a:tr>
              <a:tr h="331525">
                <a:tc>
                  <a:txBody>
                    <a:bodyPr/>
                    <a:lstStyle/>
                    <a:p>
                      <a:r>
                        <a:rPr lang="zh-CN" altLang="en-US" sz="1200" b="1" dirty="0" smtClean="0"/>
                        <a:t>名为</a:t>
                      </a:r>
                      <a:r>
                        <a:rPr lang="en-GB" altLang="zh-CN" sz="1200" b="1" dirty="0" err="1" smtClean="0"/>
                        <a:t>PPP_ITConfig</a:t>
                      </a:r>
                      <a:r>
                        <a:rPr lang="zh-CN" altLang="en-US" sz="1200" b="1" dirty="0" smtClean="0"/>
                        <a:t>的函数</a:t>
                      </a:r>
                      <a:endParaRPr lang="zh-CN" altLang="en-US" sz="1200" b="1" dirty="0"/>
                    </a:p>
                  </a:txBody>
                  <a:tcPr anchor="ctr"/>
                </a:tc>
                <a:tc>
                  <a:txBody>
                    <a:bodyPr/>
                    <a:lstStyle/>
                    <a:p>
                      <a:r>
                        <a:rPr lang="zh-CN" altLang="en-US" sz="1200" b="1" dirty="0" smtClean="0"/>
                        <a:t>使能或者失能来自外设</a:t>
                      </a:r>
                      <a:r>
                        <a:rPr lang="en-GB" altLang="zh-CN" sz="1200" b="1" dirty="0" smtClean="0"/>
                        <a:t>PPP</a:t>
                      </a:r>
                      <a:r>
                        <a:rPr lang="zh-CN" altLang="en-US" sz="1200" b="1" dirty="0" smtClean="0"/>
                        <a:t>的中断源</a:t>
                      </a:r>
                      <a:endParaRPr lang="zh-CN" altLang="en-US" sz="1200" b="1" dirty="0"/>
                    </a:p>
                  </a:txBody>
                  <a:tcPr anchor="ctr"/>
                </a:tc>
                <a:tc>
                  <a:txBody>
                    <a:bodyPr/>
                    <a:lstStyle/>
                    <a:p>
                      <a:r>
                        <a:rPr lang="en-GB" altLang="zh-CN" sz="1200" b="1" dirty="0" err="1" smtClean="0"/>
                        <a:t>RCC_ITConfig</a:t>
                      </a:r>
                      <a:endParaRPr lang="zh-CN" altLang="en-US" sz="1200" b="1" dirty="0"/>
                    </a:p>
                  </a:txBody>
                  <a:tcPr anchor="ctr"/>
                </a:tc>
              </a:tr>
              <a:tr h="331525">
                <a:tc>
                  <a:txBody>
                    <a:bodyPr/>
                    <a:lstStyle/>
                    <a:p>
                      <a:r>
                        <a:rPr lang="zh-CN" altLang="en-US" sz="1200" b="1" dirty="0" smtClean="0"/>
                        <a:t>名为</a:t>
                      </a:r>
                      <a:r>
                        <a:rPr lang="en-GB" altLang="zh-CN" sz="1200" b="1" dirty="0" err="1" smtClean="0"/>
                        <a:t>PPP_DMAConfig</a:t>
                      </a:r>
                      <a:r>
                        <a:rPr lang="zh-CN" altLang="en-US" sz="1200" b="1" dirty="0" smtClean="0"/>
                        <a:t>的函数</a:t>
                      </a:r>
                      <a:endParaRPr lang="zh-CN" altLang="en-US" sz="1200" b="1" dirty="0"/>
                    </a:p>
                  </a:txBody>
                  <a:tcPr anchor="ctr"/>
                </a:tc>
                <a:tc>
                  <a:txBody>
                    <a:bodyPr/>
                    <a:lstStyle/>
                    <a:p>
                      <a:r>
                        <a:rPr lang="zh-CN" altLang="en-US" sz="1200" b="1" dirty="0" smtClean="0"/>
                        <a:t>使能或者失能外设</a:t>
                      </a:r>
                      <a:r>
                        <a:rPr lang="en-GB" altLang="zh-CN" sz="1200" b="1" dirty="0" smtClean="0"/>
                        <a:t>PPP</a:t>
                      </a:r>
                      <a:r>
                        <a:rPr lang="zh-CN" altLang="en-US" sz="1200" b="1" dirty="0" smtClean="0"/>
                        <a:t>的</a:t>
                      </a:r>
                      <a:r>
                        <a:rPr lang="en-GB" altLang="zh-CN" sz="1200" b="1" dirty="0" smtClean="0"/>
                        <a:t>DMA</a:t>
                      </a:r>
                      <a:r>
                        <a:rPr lang="zh-CN" altLang="en-US" sz="1200" b="1" dirty="0" smtClean="0"/>
                        <a:t>接口</a:t>
                      </a:r>
                      <a:endParaRPr lang="zh-CN" altLang="en-US" sz="1200" b="1" dirty="0"/>
                    </a:p>
                  </a:txBody>
                  <a:tcPr anchor="ctr"/>
                </a:tc>
                <a:tc>
                  <a:txBody>
                    <a:bodyPr/>
                    <a:lstStyle/>
                    <a:p>
                      <a:r>
                        <a:rPr lang="en-GB" altLang="zh-CN" sz="1200" b="1" dirty="0" smtClean="0"/>
                        <a:t>TIM1_DMAConfig</a:t>
                      </a:r>
                      <a:endParaRPr lang="zh-CN" altLang="en-US" sz="1200" b="1" dirty="0"/>
                    </a:p>
                  </a:txBody>
                  <a:tcPr anchor="ctr"/>
                </a:tc>
              </a:tr>
              <a:tr h="331525">
                <a:tc>
                  <a:txBody>
                    <a:bodyPr/>
                    <a:lstStyle/>
                    <a:p>
                      <a:r>
                        <a:rPr lang="zh-CN" altLang="en-US" sz="1200" b="1" dirty="0" smtClean="0"/>
                        <a:t>名为</a:t>
                      </a:r>
                      <a:r>
                        <a:rPr lang="en-GB" altLang="zh-CN" sz="1200" b="1" dirty="0" err="1" smtClean="0"/>
                        <a:t>PPP_GetFlagStatus</a:t>
                      </a:r>
                      <a:r>
                        <a:rPr lang="zh-CN" altLang="en-US" sz="1200" b="1" dirty="0" smtClean="0"/>
                        <a:t>的函数</a:t>
                      </a:r>
                      <a:endParaRPr lang="zh-CN" altLang="en-US" sz="1200" b="1" dirty="0"/>
                    </a:p>
                  </a:txBody>
                  <a:tcPr anchor="ctr"/>
                </a:tc>
                <a:tc>
                  <a:txBody>
                    <a:bodyPr/>
                    <a:lstStyle/>
                    <a:p>
                      <a:r>
                        <a:rPr lang="zh-CN" altLang="en-US" sz="1200" b="1" dirty="0" smtClean="0"/>
                        <a:t>检查外设</a:t>
                      </a:r>
                      <a:r>
                        <a:rPr lang="en-GB" altLang="zh-CN" sz="1200" b="1" dirty="0" smtClean="0"/>
                        <a:t>PPP</a:t>
                      </a:r>
                      <a:r>
                        <a:rPr lang="zh-CN" altLang="en-US" sz="1200" b="1" dirty="0" smtClean="0"/>
                        <a:t>某标志位被设置与否</a:t>
                      </a:r>
                      <a:endParaRPr lang="zh-CN" altLang="en-US" sz="1200" b="1" dirty="0"/>
                    </a:p>
                  </a:txBody>
                  <a:tcPr anchor="ctr"/>
                </a:tc>
                <a:tc>
                  <a:txBody>
                    <a:bodyPr/>
                    <a:lstStyle/>
                    <a:p>
                      <a:r>
                        <a:rPr lang="en-GB" altLang="zh-CN" sz="1200" b="1" dirty="0" smtClean="0"/>
                        <a:t>I2C_GetFlagStatus</a:t>
                      </a:r>
                      <a:endParaRPr lang="zh-CN" altLang="en-US" sz="1200" b="1" dirty="0"/>
                    </a:p>
                  </a:txBody>
                  <a:tcPr anchor="ctr"/>
                </a:tc>
              </a:tr>
              <a:tr h="331525">
                <a:tc>
                  <a:txBody>
                    <a:bodyPr/>
                    <a:lstStyle/>
                    <a:p>
                      <a:r>
                        <a:rPr lang="zh-CN" altLang="en-US" sz="1200" b="1" dirty="0" smtClean="0"/>
                        <a:t>名为</a:t>
                      </a:r>
                      <a:r>
                        <a:rPr lang="en-GB" altLang="zh-CN" sz="1200" b="1" dirty="0" err="1" smtClean="0"/>
                        <a:t>PPP_ClearFlag</a:t>
                      </a:r>
                      <a:r>
                        <a:rPr lang="zh-CN" altLang="en-US" sz="1200" b="1" dirty="0" smtClean="0"/>
                        <a:t>的函数</a:t>
                      </a:r>
                      <a:endParaRPr lang="zh-CN" altLang="en-US" sz="1200" b="1" dirty="0"/>
                    </a:p>
                  </a:txBody>
                  <a:tcPr anchor="ctr"/>
                </a:tc>
                <a:tc>
                  <a:txBody>
                    <a:bodyPr/>
                    <a:lstStyle/>
                    <a:p>
                      <a:r>
                        <a:rPr lang="zh-CN" altLang="en-US" sz="1200" b="1" dirty="0" smtClean="0"/>
                        <a:t>清除外设</a:t>
                      </a:r>
                      <a:r>
                        <a:rPr lang="en-GB" altLang="zh-CN" sz="1200" b="1" dirty="0" smtClean="0"/>
                        <a:t>PPP</a:t>
                      </a:r>
                      <a:r>
                        <a:rPr lang="zh-CN" altLang="en-US" sz="1200" b="1" dirty="0" smtClean="0"/>
                        <a:t>标志位</a:t>
                      </a:r>
                      <a:endParaRPr lang="zh-CN" altLang="en-US" sz="1200" b="1" dirty="0"/>
                    </a:p>
                  </a:txBody>
                  <a:tcPr anchor="ctr"/>
                </a:tc>
                <a:tc>
                  <a:txBody>
                    <a:bodyPr/>
                    <a:lstStyle/>
                    <a:p>
                      <a:r>
                        <a:rPr lang="en-GB" altLang="zh-CN" sz="1200" b="1" dirty="0" smtClean="0"/>
                        <a:t>I2C_ClearFlag</a:t>
                      </a:r>
                      <a:endParaRPr lang="zh-CN" altLang="en-US" sz="1200" b="1" dirty="0"/>
                    </a:p>
                  </a:txBody>
                  <a:tcPr anchor="ctr"/>
                </a:tc>
              </a:tr>
              <a:tr h="331525">
                <a:tc>
                  <a:txBody>
                    <a:bodyPr/>
                    <a:lstStyle/>
                    <a:p>
                      <a:r>
                        <a:rPr lang="zh-CN" altLang="en-US" sz="1200" b="1" dirty="0" smtClean="0"/>
                        <a:t>名为</a:t>
                      </a:r>
                      <a:r>
                        <a:rPr lang="en-GB" altLang="zh-CN" sz="1200" b="1" dirty="0" err="1" smtClean="0"/>
                        <a:t>PPP_GetITStatus</a:t>
                      </a:r>
                      <a:r>
                        <a:rPr lang="zh-CN" altLang="en-US" sz="1200" b="1" dirty="0" smtClean="0"/>
                        <a:t>的函数</a:t>
                      </a:r>
                      <a:endParaRPr lang="zh-CN" altLang="en-US" sz="1200" b="1" dirty="0"/>
                    </a:p>
                  </a:txBody>
                  <a:tcPr anchor="ctr"/>
                </a:tc>
                <a:tc>
                  <a:txBody>
                    <a:bodyPr/>
                    <a:lstStyle/>
                    <a:p>
                      <a:r>
                        <a:rPr lang="zh-CN" altLang="en-US" sz="1200" b="1" dirty="0" smtClean="0"/>
                        <a:t>判断来自外设</a:t>
                      </a:r>
                      <a:r>
                        <a:rPr lang="en-GB" altLang="zh-CN" sz="1200" b="1" dirty="0" smtClean="0"/>
                        <a:t>PPP</a:t>
                      </a:r>
                      <a:r>
                        <a:rPr lang="zh-CN" altLang="en-US" sz="1200" b="1" dirty="0" smtClean="0"/>
                        <a:t>的中断发生与否</a:t>
                      </a:r>
                      <a:endParaRPr lang="zh-CN" altLang="en-US" sz="1200" b="1" dirty="0"/>
                    </a:p>
                  </a:txBody>
                  <a:tcPr anchor="ctr"/>
                </a:tc>
                <a:tc>
                  <a:txBody>
                    <a:bodyPr/>
                    <a:lstStyle/>
                    <a:p>
                      <a:r>
                        <a:rPr lang="en-GB" altLang="zh-CN" sz="1200" b="1" dirty="0" smtClean="0"/>
                        <a:t>I2C_GetITStatus</a:t>
                      </a:r>
                      <a:endParaRPr lang="zh-CN" altLang="en-US" sz="1200" b="1" dirty="0"/>
                    </a:p>
                  </a:txBody>
                  <a:tcPr anchor="ctr"/>
                </a:tc>
              </a:tr>
              <a:tr h="331525">
                <a:tc>
                  <a:txBody>
                    <a:bodyPr/>
                    <a:lstStyle/>
                    <a:p>
                      <a:r>
                        <a:rPr lang="zh-CN" altLang="en-US" sz="1200" b="1" dirty="0" smtClean="0"/>
                        <a:t>名为</a:t>
                      </a:r>
                      <a:r>
                        <a:rPr lang="en-GB" altLang="zh-CN" sz="1200" b="1" dirty="0" err="1" smtClean="0"/>
                        <a:t>PPP_ClearITPendingBit</a:t>
                      </a:r>
                      <a:r>
                        <a:rPr lang="zh-CN" altLang="en-US" sz="1200" b="1" dirty="0" smtClean="0"/>
                        <a:t>的函数</a:t>
                      </a:r>
                      <a:endParaRPr lang="zh-CN" altLang="en-US" sz="1200" b="1" dirty="0"/>
                    </a:p>
                  </a:txBody>
                  <a:tcPr anchor="ctr"/>
                </a:tc>
                <a:tc>
                  <a:txBody>
                    <a:bodyPr/>
                    <a:lstStyle/>
                    <a:p>
                      <a:r>
                        <a:rPr lang="zh-CN" altLang="en-US" sz="1200" b="1" dirty="0" smtClean="0"/>
                        <a:t>清除外设</a:t>
                      </a:r>
                      <a:r>
                        <a:rPr lang="en-GB" altLang="zh-CN" sz="1200" b="1" dirty="0" smtClean="0"/>
                        <a:t>PPP</a:t>
                      </a:r>
                      <a:r>
                        <a:rPr lang="zh-CN" altLang="en-US" sz="1200" b="1" dirty="0" smtClean="0"/>
                        <a:t>中断待处理标志位</a:t>
                      </a:r>
                      <a:endParaRPr lang="zh-CN" altLang="en-US" sz="1200" b="1" dirty="0"/>
                    </a:p>
                  </a:txBody>
                  <a:tcPr anchor="ctr"/>
                </a:tc>
                <a:tc>
                  <a:txBody>
                    <a:bodyPr/>
                    <a:lstStyle/>
                    <a:p>
                      <a:r>
                        <a:rPr lang="en-GB" altLang="zh-CN" sz="1200" b="1" dirty="0" smtClean="0"/>
                        <a:t>I2C_ClearITPendingBit</a:t>
                      </a:r>
                      <a:r>
                        <a:rPr lang="zh-CN" altLang="en-GB" sz="1200" b="1" dirty="0" smtClean="0"/>
                        <a:t>。</a:t>
                      </a:r>
                      <a:endParaRPr lang="zh-CN" altLang="en-US" sz="1200" b="1" dirty="0"/>
                    </a:p>
                  </a:txBody>
                  <a:tcPr anchor="ctr"/>
                </a:tc>
              </a:tr>
            </a:tbl>
          </a:graphicData>
        </a:graphic>
      </p:graphicFrame>
    </p:spTree>
    <p:extLst>
      <p:ext uri="{BB962C8B-B14F-4D97-AF65-F5344CB8AC3E}">
        <p14:creationId xmlns:p14="http://schemas.microsoft.com/office/powerpoint/2010/main" val="1915169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339503"/>
            <a:ext cx="4647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612353"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3.4.1 STM32</a:t>
            </a:r>
            <a:r>
              <a:rPr lang="zh-CN" altLang="en-US" sz="2400" b="1" dirty="0">
                <a:solidFill>
                  <a:schemeClr val="bg1"/>
                </a:solidFill>
              </a:rPr>
              <a:t>标准外设库文件结构</a:t>
            </a:r>
          </a:p>
        </p:txBody>
      </p:sp>
      <p:sp>
        <p:nvSpPr>
          <p:cNvPr id="3" name="矩形 2"/>
          <p:cNvSpPr/>
          <p:nvPr/>
        </p:nvSpPr>
        <p:spPr>
          <a:xfrm>
            <a:off x="510658" y="1203598"/>
            <a:ext cx="2909214" cy="3247043"/>
          </a:xfrm>
          <a:prstGeom prst="rect">
            <a:avLst/>
          </a:prstGeom>
        </p:spPr>
        <p:txBody>
          <a:bodyPr wrap="square">
            <a:spAutoFit/>
          </a:bodyPr>
          <a:lstStyle/>
          <a:p>
            <a:pPr>
              <a:lnSpc>
                <a:spcPct val="125000"/>
              </a:lnSpc>
            </a:pPr>
            <a:r>
              <a:rPr lang="en-US" altLang="zh-CN" b="1" dirty="0" smtClean="0"/>
              <a:t>     STM32</a:t>
            </a:r>
            <a:r>
              <a:rPr lang="zh-CN" altLang="en-US" b="1" dirty="0"/>
              <a:t>标准外设库结构是符合</a:t>
            </a:r>
            <a:r>
              <a:rPr lang="en-US" altLang="zh-CN" b="1" dirty="0"/>
              <a:t>CMSIS</a:t>
            </a:r>
            <a:r>
              <a:rPr lang="zh-CN" altLang="en-US" b="1" dirty="0"/>
              <a:t>标准的软件架构，其整体框架结构</a:t>
            </a:r>
            <a:r>
              <a:rPr lang="zh-CN" altLang="en-US" b="1" dirty="0" smtClean="0"/>
              <a:t>包括：</a:t>
            </a:r>
            <a:endParaRPr lang="en-US" altLang="zh-CN" b="1" dirty="0" smtClean="0"/>
          </a:p>
          <a:p>
            <a:pPr marL="285750" indent="-285750">
              <a:lnSpc>
                <a:spcPct val="125000"/>
              </a:lnSpc>
              <a:spcBef>
                <a:spcPts val="600"/>
              </a:spcBef>
              <a:buBlip>
                <a:blip r:embed="rId2"/>
              </a:buBlip>
            </a:pPr>
            <a:r>
              <a:rPr lang="zh-CN" altLang="en-US" b="1" dirty="0" smtClean="0"/>
              <a:t>内核</a:t>
            </a:r>
            <a:r>
              <a:rPr lang="zh-CN" altLang="en-US" b="1" dirty="0"/>
              <a:t>启动</a:t>
            </a:r>
            <a:r>
              <a:rPr lang="zh-CN" altLang="en-US" b="1" dirty="0" smtClean="0"/>
              <a:t>文件</a:t>
            </a:r>
            <a:endParaRPr lang="en-US" altLang="zh-CN" b="1" dirty="0" smtClean="0"/>
          </a:p>
          <a:p>
            <a:pPr marL="285750" indent="-285750">
              <a:lnSpc>
                <a:spcPct val="125000"/>
              </a:lnSpc>
              <a:spcBef>
                <a:spcPts val="600"/>
              </a:spcBef>
              <a:buBlip>
                <a:blip r:embed="rId2"/>
              </a:buBlip>
            </a:pPr>
            <a:r>
              <a:rPr lang="zh-CN" altLang="en-US" b="1" dirty="0" smtClean="0"/>
              <a:t>中断</a:t>
            </a:r>
            <a:r>
              <a:rPr lang="zh-CN" altLang="en-US" b="1" dirty="0"/>
              <a:t>响应</a:t>
            </a:r>
            <a:r>
              <a:rPr lang="zh-CN" altLang="en-US" b="1" dirty="0" smtClean="0"/>
              <a:t>文件</a:t>
            </a:r>
            <a:endParaRPr lang="en-US" altLang="zh-CN" b="1" dirty="0" smtClean="0"/>
          </a:p>
          <a:p>
            <a:pPr marL="285750" indent="-285750">
              <a:lnSpc>
                <a:spcPct val="125000"/>
              </a:lnSpc>
              <a:spcBef>
                <a:spcPts val="600"/>
              </a:spcBef>
              <a:buBlip>
                <a:blip r:embed="rId2"/>
              </a:buBlip>
            </a:pPr>
            <a:r>
              <a:rPr lang="zh-CN" altLang="en-US" b="1" dirty="0" smtClean="0"/>
              <a:t>硬件</a:t>
            </a:r>
            <a:r>
              <a:rPr lang="zh-CN" altLang="en-US" b="1" dirty="0"/>
              <a:t>地址映射</a:t>
            </a:r>
            <a:r>
              <a:rPr lang="zh-CN" altLang="en-US" b="1" dirty="0" smtClean="0"/>
              <a:t>文件</a:t>
            </a:r>
            <a:endParaRPr lang="en-US" altLang="zh-CN" b="1" dirty="0" smtClean="0"/>
          </a:p>
          <a:p>
            <a:pPr marL="285750" indent="-285750">
              <a:lnSpc>
                <a:spcPct val="125000"/>
              </a:lnSpc>
              <a:spcBef>
                <a:spcPts val="600"/>
              </a:spcBef>
              <a:buBlip>
                <a:blip r:embed="rId2"/>
              </a:buBlip>
            </a:pPr>
            <a:r>
              <a:rPr lang="zh-CN" altLang="en-US" b="1" dirty="0" smtClean="0"/>
              <a:t>标准</a:t>
            </a:r>
            <a:r>
              <a:rPr lang="zh-CN" altLang="en-US" b="1" dirty="0"/>
              <a:t>外设库</a:t>
            </a:r>
            <a:r>
              <a:rPr lang="zh-CN" altLang="en-US" b="1" dirty="0" smtClean="0"/>
              <a:t>函数</a:t>
            </a:r>
            <a:endParaRPr lang="en-US" altLang="zh-CN" b="1" dirty="0" smtClean="0"/>
          </a:p>
          <a:p>
            <a:pPr marL="285750" indent="-285750">
              <a:lnSpc>
                <a:spcPct val="125000"/>
              </a:lnSpc>
              <a:spcBef>
                <a:spcPts val="600"/>
              </a:spcBef>
              <a:buBlip>
                <a:blip r:embed="rId2"/>
              </a:buBlip>
            </a:pPr>
            <a:r>
              <a:rPr lang="zh-CN" altLang="en-US" b="1" dirty="0" smtClean="0"/>
              <a:t>用户程序</a:t>
            </a:r>
            <a:endParaRPr lang="zh-CN" altLang="en-US" b="1"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34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987574"/>
            <a:ext cx="5109293" cy="353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716016" y="4525873"/>
            <a:ext cx="3140603" cy="369332"/>
          </a:xfrm>
          <a:prstGeom prst="rect">
            <a:avLst/>
          </a:prstGeom>
        </p:spPr>
        <p:txBody>
          <a:bodyPr wrap="none">
            <a:spAutoFit/>
          </a:bodyPr>
          <a:lstStyle/>
          <a:p>
            <a:r>
              <a:rPr lang="en-US" altLang="zh-CN" b="1" dirty="0"/>
              <a:t>STM32</a:t>
            </a:r>
            <a:r>
              <a:rPr lang="zh-CN" altLang="en-US" b="1" dirty="0"/>
              <a:t>标准外设库框架结构图</a:t>
            </a:r>
          </a:p>
        </p:txBody>
      </p:sp>
    </p:spTree>
    <p:extLst>
      <p:ext uri="{BB962C8B-B14F-4D97-AF65-F5344CB8AC3E}">
        <p14:creationId xmlns:p14="http://schemas.microsoft.com/office/powerpoint/2010/main" val="7018207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3" name="矩形 2"/>
          <p:cNvSpPr/>
          <p:nvPr/>
        </p:nvSpPr>
        <p:spPr>
          <a:xfrm>
            <a:off x="467544" y="1266698"/>
            <a:ext cx="2909214" cy="2862322"/>
          </a:xfrm>
          <a:prstGeom prst="rect">
            <a:avLst/>
          </a:prstGeom>
        </p:spPr>
        <p:txBody>
          <a:bodyPr wrap="square">
            <a:spAutoFit/>
          </a:bodyPr>
          <a:lstStyle/>
          <a:p>
            <a:pPr>
              <a:lnSpc>
                <a:spcPct val="125000"/>
              </a:lnSpc>
            </a:pPr>
            <a:r>
              <a:rPr lang="en-US" altLang="zh-CN" b="1" dirty="0"/>
              <a:t>1</a:t>
            </a:r>
            <a:r>
              <a:rPr lang="zh-CN" altLang="en-US" b="1" dirty="0" smtClean="0"/>
              <a:t>）新建一</a:t>
            </a:r>
            <a:r>
              <a:rPr lang="zh-CN" altLang="en-US" b="1" dirty="0"/>
              <a:t>个文件夹</a:t>
            </a:r>
            <a:r>
              <a:rPr lang="en-US" altLang="zh-CN" b="1" dirty="0" err="1"/>
              <a:t>MyTemplates</a:t>
            </a:r>
            <a:r>
              <a:rPr lang="zh-CN" altLang="en-US" b="1" dirty="0"/>
              <a:t>（工程文件夹的名字随意定义，但最好是英文的）。</a:t>
            </a:r>
          </a:p>
          <a:p>
            <a:pPr>
              <a:lnSpc>
                <a:spcPct val="125000"/>
              </a:lnSpc>
            </a:pPr>
            <a:r>
              <a:rPr lang="en-US" altLang="zh-CN" b="1" dirty="0"/>
              <a:t>2</a:t>
            </a:r>
            <a:r>
              <a:rPr lang="zh-CN" altLang="en-US" b="1" dirty="0"/>
              <a:t>）打开</a:t>
            </a:r>
            <a:r>
              <a:rPr lang="en-US" altLang="zh-CN" b="1" dirty="0" err="1"/>
              <a:t>keil</a:t>
            </a:r>
            <a:r>
              <a:rPr lang="en-US" altLang="zh-CN" b="1" dirty="0"/>
              <a:t> 5</a:t>
            </a:r>
            <a:r>
              <a:rPr lang="zh-CN" altLang="en-US" b="1" dirty="0"/>
              <a:t>软件，在菜单栏的</a:t>
            </a:r>
            <a:r>
              <a:rPr lang="en-US" altLang="zh-CN" b="1" dirty="0"/>
              <a:t>Project</a:t>
            </a:r>
            <a:r>
              <a:rPr lang="zh-CN" altLang="en-US" b="1" dirty="0" smtClean="0"/>
              <a:t>中单击“</a:t>
            </a:r>
            <a:r>
              <a:rPr lang="en-US" altLang="zh-CN" b="1" dirty="0" smtClean="0"/>
              <a:t>New </a:t>
            </a:r>
            <a:r>
              <a:rPr lang="en-US" altLang="zh-CN" b="1" dirty="0" err="1"/>
              <a:t>uVision</a:t>
            </a:r>
            <a:r>
              <a:rPr lang="en-US" altLang="zh-CN" b="1" dirty="0"/>
              <a:t> </a:t>
            </a:r>
            <a:r>
              <a:rPr lang="en-US" altLang="zh-CN" b="1" dirty="0" smtClean="0"/>
              <a:t>Project</a:t>
            </a:r>
            <a:r>
              <a:rPr lang="zh-CN" altLang="en-US" b="1" dirty="0" smtClean="0"/>
              <a:t>”，</a:t>
            </a:r>
            <a:r>
              <a:rPr lang="zh-CN" altLang="en-US" b="1" dirty="0"/>
              <a:t>选择本地新建的</a:t>
            </a:r>
            <a:r>
              <a:rPr lang="en-US" altLang="zh-CN" b="1" dirty="0" err="1"/>
              <a:t>MyTemplates</a:t>
            </a:r>
            <a:r>
              <a:rPr lang="zh-CN" altLang="en-US" b="1" dirty="0" smtClean="0"/>
              <a:t>文件</a:t>
            </a:r>
            <a:endParaRPr lang="zh-CN" altLang="en-US" b="1"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044320" y="4552317"/>
            <a:ext cx="2044149" cy="369332"/>
          </a:xfrm>
          <a:prstGeom prst="rect">
            <a:avLst/>
          </a:prstGeom>
        </p:spPr>
        <p:txBody>
          <a:bodyPr wrap="none">
            <a:spAutoFit/>
          </a:bodyPr>
          <a:lstStyle/>
          <a:p>
            <a:r>
              <a:rPr lang="zh-CN" altLang="en-US" b="1" dirty="0"/>
              <a:t>新建一个工程文件</a:t>
            </a:r>
          </a:p>
        </p:txBody>
      </p:sp>
      <p:sp>
        <p:nvSpPr>
          <p:cNvPr id="2" name="矩形 1"/>
          <p:cNvSpPr/>
          <p:nvPr/>
        </p:nvSpPr>
        <p:spPr>
          <a:xfrm>
            <a:off x="5292080" y="417786"/>
            <a:ext cx="3825214" cy="369332"/>
          </a:xfrm>
          <a:prstGeom prst="rect">
            <a:avLst/>
          </a:prstGeom>
        </p:spPr>
        <p:txBody>
          <a:bodyPr wrap="none">
            <a:spAutoFit/>
          </a:bodyPr>
          <a:lstStyle/>
          <a:p>
            <a:r>
              <a:rPr lang="zh-CN" altLang="en-US" b="1" dirty="0" smtClean="0">
                <a:solidFill>
                  <a:srgbClr val="C00000"/>
                </a:solidFill>
              </a:rPr>
              <a:t>步骤</a:t>
            </a:r>
            <a:r>
              <a:rPr lang="en-US" altLang="zh-CN" b="1" dirty="0" smtClean="0">
                <a:solidFill>
                  <a:srgbClr val="C00000"/>
                </a:solidFill>
              </a:rPr>
              <a:t>1</a:t>
            </a:r>
            <a:r>
              <a:rPr lang="zh-CN" altLang="en-US" b="1" dirty="0" smtClean="0">
                <a:solidFill>
                  <a:srgbClr val="C00000"/>
                </a:solidFill>
              </a:rPr>
              <a:t>：</a:t>
            </a:r>
            <a:r>
              <a:rPr lang="zh-CN" altLang="en-US" b="1" dirty="0" smtClean="0"/>
              <a:t>打开</a:t>
            </a:r>
            <a:r>
              <a:rPr lang="en-US" altLang="zh-CN" b="1" dirty="0" err="1" smtClean="0"/>
              <a:t>keil</a:t>
            </a:r>
            <a:r>
              <a:rPr lang="en-US" altLang="zh-CN" b="1" dirty="0" smtClean="0"/>
              <a:t> </a:t>
            </a:r>
            <a:r>
              <a:rPr lang="en-US" altLang="zh-CN" b="1" dirty="0"/>
              <a:t>5</a:t>
            </a:r>
            <a:r>
              <a:rPr lang="zh-CN" altLang="en-US" b="1" dirty="0"/>
              <a:t>软件新建一个工程</a:t>
            </a:r>
          </a:p>
        </p:txBody>
      </p:sp>
      <p:pic>
        <p:nvPicPr>
          <p:cNvPr id="10" name="图片 9" descr="C:\Users\DELL\Desktop\Snipaste_2019-03-05_19-15-14.png"/>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131590"/>
            <a:ext cx="5040560" cy="3289318"/>
          </a:xfrm>
          <a:prstGeom prst="rect">
            <a:avLst/>
          </a:prstGeom>
          <a:noFill/>
          <a:ln>
            <a:noFill/>
          </a:ln>
        </p:spPr>
      </p:pic>
    </p:spTree>
    <p:extLst>
      <p:ext uri="{BB962C8B-B14F-4D97-AF65-F5344CB8AC3E}">
        <p14:creationId xmlns:p14="http://schemas.microsoft.com/office/powerpoint/2010/main" val="28800036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3" name="矩形 2"/>
          <p:cNvSpPr/>
          <p:nvPr/>
        </p:nvSpPr>
        <p:spPr>
          <a:xfrm>
            <a:off x="745255" y="995434"/>
            <a:ext cx="7416824" cy="438582"/>
          </a:xfrm>
          <a:prstGeom prst="rect">
            <a:avLst/>
          </a:prstGeom>
        </p:spPr>
        <p:txBody>
          <a:bodyPr wrap="square">
            <a:spAutoFit/>
          </a:bodyPr>
          <a:lstStyle/>
          <a:p>
            <a:pPr>
              <a:lnSpc>
                <a:spcPct val="125000"/>
              </a:lnSpc>
            </a:pPr>
            <a:r>
              <a:rPr lang="en-US" altLang="zh-CN" b="1" dirty="0"/>
              <a:t>3</a:t>
            </a:r>
            <a:r>
              <a:rPr lang="zh-CN" altLang="en-US" b="1" dirty="0"/>
              <a:t>）在出现的提示框中，输入工程文件名</a:t>
            </a:r>
            <a:r>
              <a:rPr lang="en-US" altLang="zh-CN" b="1" dirty="0" err="1"/>
              <a:t>MyProject</a:t>
            </a:r>
            <a:r>
              <a:rPr lang="zh-CN" altLang="en-US" b="1" dirty="0"/>
              <a:t>，创建一个新的工程</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3851920" y="4515966"/>
            <a:ext cx="1346844" cy="369332"/>
          </a:xfrm>
          <a:prstGeom prst="rect">
            <a:avLst/>
          </a:prstGeom>
        </p:spPr>
        <p:txBody>
          <a:bodyPr wrap="none">
            <a:spAutoFit/>
          </a:bodyPr>
          <a:lstStyle/>
          <a:p>
            <a:r>
              <a:rPr lang="zh-CN" altLang="en-US" b="1" dirty="0" smtClean="0"/>
              <a:t>输入工程名</a:t>
            </a:r>
            <a:endParaRPr lang="zh-CN" altLang="en-US" b="1" dirty="0"/>
          </a:p>
        </p:txBody>
      </p:sp>
      <p:sp>
        <p:nvSpPr>
          <p:cNvPr id="2" name="矩形 1"/>
          <p:cNvSpPr/>
          <p:nvPr/>
        </p:nvSpPr>
        <p:spPr>
          <a:xfrm>
            <a:off x="5292080" y="417786"/>
            <a:ext cx="3592778" cy="369332"/>
          </a:xfrm>
          <a:prstGeom prst="rect">
            <a:avLst/>
          </a:prstGeom>
        </p:spPr>
        <p:txBody>
          <a:bodyPr wrap="none">
            <a:spAutoFit/>
          </a:bodyPr>
          <a:lstStyle/>
          <a:p>
            <a:r>
              <a:rPr lang="zh-CN" altLang="en-US" b="1" dirty="0" smtClean="0">
                <a:solidFill>
                  <a:srgbClr val="C00000"/>
                </a:solidFill>
              </a:rPr>
              <a:t>步骤</a:t>
            </a:r>
            <a:r>
              <a:rPr lang="en-US" altLang="zh-CN" b="1" dirty="0" smtClean="0">
                <a:solidFill>
                  <a:srgbClr val="C00000"/>
                </a:solidFill>
              </a:rPr>
              <a:t>1</a:t>
            </a:r>
            <a:r>
              <a:rPr lang="zh-CN" altLang="en-US" b="1" dirty="0" smtClean="0">
                <a:solidFill>
                  <a:srgbClr val="C00000"/>
                </a:solidFill>
              </a:rPr>
              <a:t>：</a:t>
            </a:r>
            <a:r>
              <a:rPr lang="zh-CN" altLang="en-US" b="1" dirty="0" smtClean="0"/>
              <a:t>开</a:t>
            </a:r>
            <a:r>
              <a:rPr lang="en-US" altLang="zh-CN" b="1" dirty="0" err="1"/>
              <a:t>keil</a:t>
            </a:r>
            <a:r>
              <a:rPr lang="en-US" altLang="zh-CN" b="1" dirty="0"/>
              <a:t> 5</a:t>
            </a:r>
            <a:r>
              <a:rPr lang="zh-CN" altLang="en-US" b="1" dirty="0"/>
              <a:t>软件新建一个工程</a:t>
            </a:r>
          </a:p>
        </p:txBody>
      </p:sp>
      <p:pic>
        <p:nvPicPr>
          <p:cNvPr id="11" name="图片 10" descr="C:\Users\DELL\Desktop\Snipaste_2019-03-05_19-18-23.png"/>
          <p:cNvPicPr/>
          <p:nvPr/>
        </p:nvPicPr>
        <p:blipFill>
          <a:blip r:embed="rId2">
            <a:extLst>
              <a:ext uri="{28A0092B-C50C-407E-A947-70E740481C1C}">
                <a14:useLocalDpi xmlns:a14="http://schemas.microsoft.com/office/drawing/2010/main" val="0"/>
              </a:ext>
            </a:extLst>
          </a:blip>
          <a:srcRect/>
          <a:stretch>
            <a:fillRect/>
          </a:stretch>
        </p:blipFill>
        <p:spPr bwMode="auto">
          <a:xfrm>
            <a:off x="1773274" y="1563638"/>
            <a:ext cx="5360785" cy="2855451"/>
          </a:xfrm>
          <a:prstGeom prst="rect">
            <a:avLst/>
          </a:prstGeom>
          <a:noFill/>
          <a:ln>
            <a:noFill/>
          </a:ln>
        </p:spPr>
      </p:pic>
    </p:spTree>
    <p:extLst>
      <p:ext uri="{BB962C8B-B14F-4D97-AF65-F5344CB8AC3E}">
        <p14:creationId xmlns:p14="http://schemas.microsoft.com/office/powerpoint/2010/main" val="41228784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3" name="矩形 2"/>
          <p:cNvSpPr/>
          <p:nvPr/>
        </p:nvSpPr>
        <p:spPr>
          <a:xfrm>
            <a:off x="674814" y="1635646"/>
            <a:ext cx="1800200" cy="182357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a:t>4</a:t>
            </a:r>
            <a:r>
              <a:rPr lang="zh-CN" altLang="en-US" b="1" dirty="0" smtClean="0"/>
              <a:t>）单击</a:t>
            </a:r>
            <a:r>
              <a:rPr lang="zh-CN" altLang="en-US" b="1" dirty="0"/>
              <a:t>保存，在新出现的界面中</a:t>
            </a:r>
            <a:r>
              <a:rPr lang="zh-CN" altLang="en-US" b="1" dirty="0" smtClean="0"/>
              <a:t>选择</a:t>
            </a:r>
            <a:r>
              <a:rPr lang="en-US" altLang="zh-CN" b="1" dirty="0" smtClean="0"/>
              <a:t>MCU</a:t>
            </a:r>
            <a:r>
              <a:rPr lang="zh-CN" altLang="en-US" b="1" dirty="0"/>
              <a:t>芯片型号，这里选择</a:t>
            </a:r>
            <a:r>
              <a:rPr lang="en-US" altLang="zh-CN" b="1" dirty="0"/>
              <a:t>STM32F103ZE</a:t>
            </a:r>
            <a:endParaRPr lang="zh-CN" altLang="en-US" b="1"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4572000" y="4587974"/>
            <a:ext cx="2053767" cy="369332"/>
          </a:xfrm>
          <a:prstGeom prst="rect">
            <a:avLst/>
          </a:prstGeom>
        </p:spPr>
        <p:txBody>
          <a:bodyPr wrap="none">
            <a:spAutoFit/>
          </a:bodyPr>
          <a:lstStyle/>
          <a:p>
            <a:r>
              <a:rPr lang="zh-CN" altLang="en-US" b="1" dirty="0"/>
              <a:t>选择</a:t>
            </a:r>
            <a:r>
              <a:rPr lang="en-US" altLang="zh-CN" b="1" dirty="0"/>
              <a:t>MCU</a:t>
            </a:r>
            <a:r>
              <a:rPr lang="zh-CN" altLang="en-US" b="1" dirty="0"/>
              <a:t>芯片型号</a:t>
            </a:r>
          </a:p>
        </p:txBody>
      </p:sp>
      <p:sp>
        <p:nvSpPr>
          <p:cNvPr id="2" name="矩形 1"/>
          <p:cNvSpPr/>
          <p:nvPr/>
        </p:nvSpPr>
        <p:spPr>
          <a:xfrm>
            <a:off x="5292080" y="417786"/>
            <a:ext cx="3592778" cy="369332"/>
          </a:xfrm>
          <a:prstGeom prst="rect">
            <a:avLst/>
          </a:prstGeom>
        </p:spPr>
        <p:txBody>
          <a:bodyPr wrap="none">
            <a:spAutoFit/>
          </a:bodyPr>
          <a:lstStyle/>
          <a:p>
            <a:r>
              <a:rPr lang="zh-CN" altLang="en-US" b="1" dirty="0" smtClean="0">
                <a:solidFill>
                  <a:srgbClr val="C00000"/>
                </a:solidFill>
              </a:rPr>
              <a:t>步骤</a:t>
            </a:r>
            <a:r>
              <a:rPr lang="en-US" altLang="zh-CN" b="1" dirty="0" smtClean="0">
                <a:solidFill>
                  <a:srgbClr val="C00000"/>
                </a:solidFill>
              </a:rPr>
              <a:t>1</a:t>
            </a:r>
            <a:r>
              <a:rPr lang="zh-CN" altLang="en-US" b="1" dirty="0" smtClean="0">
                <a:solidFill>
                  <a:srgbClr val="C00000"/>
                </a:solidFill>
              </a:rPr>
              <a:t>：</a:t>
            </a:r>
            <a:r>
              <a:rPr lang="zh-CN" altLang="en-US" b="1" dirty="0" smtClean="0"/>
              <a:t>开</a:t>
            </a:r>
            <a:r>
              <a:rPr lang="en-US" altLang="zh-CN" b="1" dirty="0" err="1"/>
              <a:t>keil</a:t>
            </a:r>
            <a:r>
              <a:rPr lang="en-US" altLang="zh-CN" b="1" dirty="0"/>
              <a:t> 5</a:t>
            </a:r>
            <a:r>
              <a:rPr lang="zh-CN" altLang="en-US" b="1" dirty="0"/>
              <a:t>软件新建一个工程</a:t>
            </a:r>
          </a:p>
        </p:txBody>
      </p:sp>
      <p:pic>
        <p:nvPicPr>
          <p:cNvPr id="10" name="图片 9" descr="C:\Users\TF\Desktop\新建工程3.png"/>
          <p:cNvPicPr/>
          <p:nvPr/>
        </p:nvPicPr>
        <p:blipFill>
          <a:blip r:embed="rId2">
            <a:extLst>
              <a:ext uri="{28A0092B-C50C-407E-A947-70E740481C1C}">
                <a14:useLocalDpi xmlns:a14="http://schemas.microsoft.com/office/drawing/2010/main" val="0"/>
              </a:ext>
            </a:extLst>
          </a:blip>
          <a:srcRect/>
          <a:stretch>
            <a:fillRect/>
          </a:stretch>
        </p:blipFill>
        <p:spPr>
          <a:xfrm>
            <a:off x="3059832" y="1066113"/>
            <a:ext cx="5347060" cy="3456384"/>
          </a:xfrm>
          <a:prstGeom prst="rect">
            <a:avLst/>
          </a:prstGeom>
          <a:noFill/>
          <a:ln>
            <a:noFill/>
          </a:ln>
        </p:spPr>
      </p:pic>
    </p:spTree>
    <p:extLst>
      <p:ext uri="{BB962C8B-B14F-4D97-AF65-F5344CB8AC3E}">
        <p14:creationId xmlns:p14="http://schemas.microsoft.com/office/powerpoint/2010/main" val="17157137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3" name="矩形 2"/>
          <p:cNvSpPr/>
          <p:nvPr/>
        </p:nvSpPr>
        <p:spPr>
          <a:xfrm>
            <a:off x="969042" y="1635646"/>
            <a:ext cx="2168994" cy="251607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a:t>5</a:t>
            </a:r>
            <a:r>
              <a:rPr lang="zh-CN" altLang="en-US" b="1" dirty="0" smtClean="0"/>
              <a:t>）单击“</a:t>
            </a:r>
            <a:r>
              <a:rPr lang="en-US" altLang="zh-CN" b="1" dirty="0" smtClean="0"/>
              <a:t>OK</a:t>
            </a:r>
            <a:r>
              <a:rPr lang="zh-CN" altLang="en-US" b="1" dirty="0" smtClean="0"/>
              <a:t>”，</a:t>
            </a:r>
            <a:r>
              <a:rPr lang="zh-CN" altLang="en-US" b="1" dirty="0"/>
              <a:t>出现添加库文件界面，这里直接关掉</a:t>
            </a:r>
            <a:r>
              <a:rPr lang="zh-CN" altLang="en-US" b="1" dirty="0" smtClean="0"/>
              <a:t>或单击“</a:t>
            </a:r>
            <a:r>
              <a:rPr lang="en-US" altLang="zh-CN" b="1" dirty="0" smtClean="0"/>
              <a:t>OK</a:t>
            </a:r>
            <a:r>
              <a:rPr lang="zh-CN" altLang="en-US" b="1" dirty="0" smtClean="0"/>
              <a:t>”，</a:t>
            </a:r>
            <a:r>
              <a:rPr lang="zh-CN" altLang="en-US" b="1" dirty="0"/>
              <a:t>后面可以通过手动方式添加相应的库文件</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4998730" y="4587974"/>
            <a:ext cx="1811714" cy="369332"/>
          </a:xfrm>
          <a:prstGeom prst="rect">
            <a:avLst/>
          </a:prstGeom>
        </p:spPr>
        <p:txBody>
          <a:bodyPr wrap="none">
            <a:spAutoFit/>
          </a:bodyPr>
          <a:lstStyle/>
          <a:p>
            <a:r>
              <a:rPr lang="zh-CN" altLang="en-US" b="1" dirty="0"/>
              <a:t>添加库文件界面</a:t>
            </a:r>
          </a:p>
        </p:txBody>
      </p:sp>
      <p:sp>
        <p:nvSpPr>
          <p:cNvPr id="2" name="矩形 1"/>
          <p:cNvSpPr/>
          <p:nvPr/>
        </p:nvSpPr>
        <p:spPr>
          <a:xfrm>
            <a:off x="5292080" y="417786"/>
            <a:ext cx="3592778" cy="369332"/>
          </a:xfrm>
          <a:prstGeom prst="rect">
            <a:avLst/>
          </a:prstGeom>
        </p:spPr>
        <p:txBody>
          <a:bodyPr wrap="none">
            <a:spAutoFit/>
          </a:bodyPr>
          <a:lstStyle/>
          <a:p>
            <a:r>
              <a:rPr lang="zh-CN" altLang="en-US" b="1" dirty="0" smtClean="0">
                <a:solidFill>
                  <a:srgbClr val="C00000"/>
                </a:solidFill>
              </a:rPr>
              <a:t>步骤</a:t>
            </a:r>
            <a:r>
              <a:rPr lang="en-US" altLang="zh-CN" b="1" dirty="0" smtClean="0">
                <a:solidFill>
                  <a:srgbClr val="C00000"/>
                </a:solidFill>
              </a:rPr>
              <a:t>1</a:t>
            </a:r>
            <a:r>
              <a:rPr lang="zh-CN" altLang="en-US" b="1" dirty="0" smtClean="0">
                <a:solidFill>
                  <a:srgbClr val="C00000"/>
                </a:solidFill>
              </a:rPr>
              <a:t>：</a:t>
            </a:r>
            <a:r>
              <a:rPr lang="zh-CN" altLang="en-US" b="1" dirty="0" smtClean="0"/>
              <a:t>开</a:t>
            </a:r>
            <a:r>
              <a:rPr lang="en-US" altLang="zh-CN" b="1" dirty="0" err="1"/>
              <a:t>keil</a:t>
            </a:r>
            <a:r>
              <a:rPr lang="en-US" altLang="zh-CN" b="1" dirty="0"/>
              <a:t> 5</a:t>
            </a:r>
            <a:r>
              <a:rPr lang="zh-CN" altLang="en-US" b="1" dirty="0"/>
              <a:t>软件新建一个工程</a:t>
            </a:r>
          </a:p>
        </p:txBody>
      </p:sp>
      <p:pic>
        <p:nvPicPr>
          <p:cNvPr id="11" name="图片 10" descr="C:\Users\TF\Desktop\新建工程4.png"/>
          <p:cNvPicPr/>
          <p:nvPr/>
        </p:nvPicPr>
        <p:blipFill>
          <a:blip r:embed="rId2" cstate="print">
            <a:extLst>
              <a:ext uri="{28A0092B-C50C-407E-A947-70E740481C1C}">
                <a14:useLocalDpi xmlns:a14="http://schemas.microsoft.com/office/drawing/2010/main" val="0"/>
              </a:ext>
            </a:extLst>
          </a:blip>
          <a:srcRect/>
          <a:stretch>
            <a:fillRect/>
          </a:stretch>
        </p:blipFill>
        <p:spPr>
          <a:xfrm>
            <a:off x="3786108" y="961810"/>
            <a:ext cx="4386292" cy="3626164"/>
          </a:xfrm>
          <a:prstGeom prst="rect">
            <a:avLst/>
          </a:prstGeom>
          <a:noFill/>
          <a:ln>
            <a:noFill/>
          </a:ln>
        </p:spPr>
      </p:pic>
    </p:spTree>
    <p:extLst>
      <p:ext uri="{BB962C8B-B14F-4D97-AF65-F5344CB8AC3E}">
        <p14:creationId xmlns:p14="http://schemas.microsoft.com/office/powerpoint/2010/main" val="2635402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92080" y="268365"/>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2</a:t>
            </a:r>
            <a:r>
              <a:rPr lang="zh-CN" altLang="en-US" b="1" dirty="0" smtClean="0">
                <a:solidFill>
                  <a:srgbClr val="C00000"/>
                </a:solidFill>
              </a:rPr>
              <a:t>：</a:t>
            </a:r>
            <a:r>
              <a:rPr lang="zh-CN" altLang="en-US" b="1" dirty="0"/>
              <a:t>复制标准外设库文件到相应文件夹中</a:t>
            </a:r>
          </a:p>
        </p:txBody>
      </p:sp>
      <p:sp>
        <p:nvSpPr>
          <p:cNvPr id="10" name="矩形 9"/>
          <p:cNvSpPr/>
          <p:nvPr/>
        </p:nvSpPr>
        <p:spPr>
          <a:xfrm>
            <a:off x="395536" y="2108350"/>
            <a:ext cx="1800200" cy="1131079"/>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a:t>在</a:t>
            </a:r>
            <a:r>
              <a:rPr lang="en-GB" altLang="zh-CN" b="1" dirty="0" err="1"/>
              <a:t>MyTemplates</a:t>
            </a:r>
            <a:r>
              <a:rPr lang="zh-CN" altLang="en-US" b="1" dirty="0"/>
              <a:t>文件夹下新建四个文件夹</a:t>
            </a:r>
          </a:p>
        </p:txBody>
      </p:sp>
      <p:sp>
        <p:nvSpPr>
          <p:cNvPr id="12" name="圆角矩形 11"/>
          <p:cNvSpPr/>
          <p:nvPr/>
        </p:nvSpPr>
        <p:spPr>
          <a:xfrm>
            <a:off x="2627784" y="1251602"/>
            <a:ext cx="100811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User</a:t>
            </a:r>
            <a:endParaRPr lang="zh-CN" altLang="en-US" b="1" dirty="0"/>
          </a:p>
        </p:txBody>
      </p:sp>
      <p:sp>
        <p:nvSpPr>
          <p:cNvPr id="13" name="圆角矩形 12"/>
          <p:cNvSpPr/>
          <p:nvPr/>
        </p:nvSpPr>
        <p:spPr>
          <a:xfrm>
            <a:off x="2627784" y="2144164"/>
            <a:ext cx="100811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BSP</a:t>
            </a:r>
            <a:endParaRPr lang="zh-CN" altLang="en-US" b="1" dirty="0"/>
          </a:p>
        </p:txBody>
      </p:sp>
      <p:sp>
        <p:nvSpPr>
          <p:cNvPr id="14" name="圆角矩形 13"/>
          <p:cNvSpPr/>
          <p:nvPr/>
        </p:nvSpPr>
        <p:spPr>
          <a:xfrm>
            <a:off x="2627784" y="3181304"/>
            <a:ext cx="100811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Systems</a:t>
            </a:r>
            <a:endParaRPr lang="zh-CN" altLang="en-US" b="1" dirty="0"/>
          </a:p>
        </p:txBody>
      </p:sp>
      <p:sp>
        <p:nvSpPr>
          <p:cNvPr id="15" name="圆角矩形 14"/>
          <p:cNvSpPr/>
          <p:nvPr/>
        </p:nvSpPr>
        <p:spPr>
          <a:xfrm>
            <a:off x="2659066" y="4307761"/>
            <a:ext cx="100811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err="1" smtClean="0"/>
              <a:t>FWLib</a:t>
            </a:r>
            <a:endParaRPr lang="zh-CN" altLang="en-US" b="1" dirty="0"/>
          </a:p>
        </p:txBody>
      </p:sp>
      <p:cxnSp>
        <p:nvCxnSpPr>
          <p:cNvPr id="19" name="直接连接符 18"/>
          <p:cNvCxnSpPr>
            <a:stCxn id="12" idx="1"/>
            <a:endCxn id="10" idx="3"/>
          </p:cNvCxnSpPr>
          <p:nvPr/>
        </p:nvCxnSpPr>
        <p:spPr>
          <a:xfrm flipH="1">
            <a:off x="2195736" y="1443624"/>
            <a:ext cx="432048" cy="123026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1"/>
            <a:endCxn id="10" idx="3"/>
          </p:cNvCxnSpPr>
          <p:nvPr/>
        </p:nvCxnSpPr>
        <p:spPr>
          <a:xfrm flipH="1">
            <a:off x="2195736" y="2336186"/>
            <a:ext cx="432048" cy="33770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4" idx="1"/>
            <a:endCxn id="10" idx="3"/>
          </p:cNvCxnSpPr>
          <p:nvPr/>
        </p:nvCxnSpPr>
        <p:spPr>
          <a:xfrm flipH="1" flipV="1">
            <a:off x="2195736" y="2673890"/>
            <a:ext cx="432048" cy="69943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5" idx="1"/>
            <a:endCxn id="10" idx="3"/>
          </p:cNvCxnSpPr>
          <p:nvPr/>
        </p:nvCxnSpPr>
        <p:spPr>
          <a:xfrm flipH="1" flipV="1">
            <a:off x="2195736" y="2673890"/>
            <a:ext cx="463330" cy="182589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975857" y="1020673"/>
            <a:ext cx="4649238"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smtClean="0"/>
              <a:t>用来</a:t>
            </a:r>
            <a:r>
              <a:rPr lang="zh-CN" altLang="en-US" sz="1600" b="1" dirty="0"/>
              <a:t>存放</a:t>
            </a:r>
            <a:r>
              <a:rPr lang="en-US" altLang="zh-CN" sz="1600" b="1" dirty="0"/>
              <a:t>main</a:t>
            </a:r>
            <a:r>
              <a:rPr lang="zh-CN" altLang="en-US" sz="1600" b="1" dirty="0"/>
              <a:t>函数和中断程序</a:t>
            </a:r>
            <a:r>
              <a:rPr lang="zh-CN" altLang="en-US" sz="1600" b="1" dirty="0" smtClean="0"/>
              <a:t>。复制</a:t>
            </a:r>
            <a:r>
              <a:rPr lang="en-US" altLang="zh-CN" sz="1600" b="1" dirty="0"/>
              <a:t>stm32f10x_conf.h</a:t>
            </a:r>
            <a:r>
              <a:rPr lang="zh-CN" altLang="en-US" sz="1600" b="1" dirty="0"/>
              <a:t>、</a:t>
            </a:r>
            <a:r>
              <a:rPr lang="en-US" altLang="zh-CN" sz="1600" b="1" dirty="0"/>
              <a:t>stm32f10x_it.c</a:t>
            </a:r>
            <a:r>
              <a:rPr lang="zh-CN" altLang="en-US" sz="1600" b="1" dirty="0"/>
              <a:t>、</a:t>
            </a:r>
            <a:r>
              <a:rPr lang="en-US" altLang="zh-CN" sz="1600" b="1" dirty="0"/>
              <a:t>stm32f10x_it.h</a:t>
            </a:r>
            <a:r>
              <a:rPr lang="zh-CN" altLang="en-US" sz="1600" b="1" dirty="0"/>
              <a:t>和</a:t>
            </a:r>
            <a:r>
              <a:rPr lang="en-US" altLang="zh-CN" sz="1600" b="1" dirty="0" err="1" smtClean="0"/>
              <a:t>main.c</a:t>
            </a:r>
            <a:r>
              <a:rPr lang="zh-CN" altLang="en-US" sz="1600" b="1" dirty="0" smtClean="0"/>
              <a:t>放</a:t>
            </a:r>
            <a:r>
              <a:rPr lang="zh-CN" altLang="en-US" sz="1600" b="1" dirty="0"/>
              <a:t>在新建的</a:t>
            </a:r>
            <a:r>
              <a:rPr lang="en-US" altLang="zh-CN" sz="1600" b="1" dirty="0"/>
              <a:t>User</a:t>
            </a:r>
            <a:r>
              <a:rPr lang="zh-CN" altLang="en-US" sz="1600" b="1" dirty="0"/>
              <a:t>文件夹</a:t>
            </a:r>
            <a:r>
              <a:rPr lang="zh-CN" altLang="en-US" sz="1600" b="1" dirty="0" smtClean="0"/>
              <a:t>下</a:t>
            </a:r>
            <a:endParaRPr lang="en-US" altLang="zh-CN" sz="1600" b="1" dirty="0"/>
          </a:p>
        </p:txBody>
      </p:sp>
      <p:cxnSp>
        <p:nvCxnSpPr>
          <p:cNvPr id="42" name="直接连接符 41"/>
          <p:cNvCxnSpPr>
            <a:stCxn id="41" idx="1"/>
            <a:endCxn id="12" idx="3"/>
          </p:cNvCxnSpPr>
          <p:nvPr/>
        </p:nvCxnSpPr>
        <p:spPr>
          <a:xfrm flipH="1">
            <a:off x="3635896" y="1436172"/>
            <a:ext cx="339961" cy="74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975857" y="2045923"/>
            <a:ext cx="4649238" cy="58477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zh-CN" sz="1600" b="1" dirty="0"/>
              <a:t>存放用户自己编写的硬件驱动文件，比如</a:t>
            </a:r>
            <a:r>
              <a:rPr lang="en-US" altLang="zh-CN" sz="1600" b="1" dirty="0" err="1"/>
              <a:t>LED.c</a:t>
            </a:r>
            <a:r>
              <a:rPr lang="zh-CN" altLang="zh-CN" sz="1600" b="1" dirty="0"/>
              <a:t>、</a:t>
            </a:r>
            <a:r>
              <a:rPr lang="en-US" altLang="zh-CN" sz="1600" b="1" dirty="0" err="1"/>
              <a:t>LED.h</a:t>
            </a:r>
            <a:r>
              <a:rPr lang="zh-CN" altLang="zh-CN" sz="1600" b="1" dirty="0"/>
              <a:t>等</a:t>
            </a:r>
            <a:endParaRPr lang="en-US" altLang="zh-CN" sz="1600" b="1" dirty="0"/>
          </a:p>
        </p:txBody>
      </p:sp>
      <p:cxnSp>
        <p:nvCxnSpPr>
          <p:cNvPr id="46" name="直接连接符 45"/>
          <p:cNvCxnSpPr>
            <a:stCxn id="45" idx="1"/>
            <a:endCxn id="13" idx="3"/>
          </p:cNvCxnSpPr>
          <p:nvPr/>
        </p:nvCxnSpPr>
        <p:spPr>
          <a:xfrm flipH="1" flipV="1">
            <a:off x="3635896" y="2336186"/>
            <a:ext cx="339961" cy="212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3976352" y="2830754"/>
            <a:ext cx="4648655"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存放系统文件、启动文件等，从标准外设库中复制</a:t>
            </a:r>
            <a:r>
              <a:rPr lang="en-GB" altLang="zh-CN" sz="1600" b="1" dirty="0"/>
              <a:t>core_cm3.c</a:t>
            </a:r>
            <a:r>
              <a:rPr lang="zh-CN" altLang="en-GB" sz="1600" b="1" dirty="0"/>
              <a:t>、</a:t>
            </a:r>
            <a:r>
              <a:rPr lang="en-GB" altLang="zh-CN" sz="1600" b="1" dirty="0"/>
              <a:t>core_cm3.h</a:t>
            </a:r>
            <a:r>
              <a:rPr lang="zh-CN" altLang="en-GB" sz="1600" b="1" dirty="0"/>
              <a:t>、</a:t>
            </a:r>
            <a:r>
              <a:rPr lang="en-GB" altLang="zh-CN" sz="1600" b="1" dirty="0"/>
              <a:t>startup_stm32f10x_hd.s</a:t>
            </a:r>
            <a:r>
              <a:rPr lang="zh-CN" altLang="en-GB" sz="1600" b="1" dirty="0"/>
              <a:t>、</a:t>
            </a:r>
            <a:r>
              <a:rPr lang="en-GB" altLang="zh-CN" sz="1600" b="1" dirty="0"/>
              <a:t>system_stm32f10x.c</a:t>
            </a:r>
            <a:r>
              <a:rPr lang="zh-CN" altLang="en-US" sz="1600" b="1" dirty="0"/>
              <a:t>四个文件存放进去</a:t>
            </a:r>
            <a:endParaRPr lang="en-US" altLang="zh-CN" sz="1600" b="1" dirty="0"/>
          </a:p>
        </p:txBody>
      </p:sp>
      <p:sp>
        <p:nvSpPr>
          <p:cNvPr id="50" name="矩形 49"/>
          <p:cNvSpPr/>
          <p:nvPr/>
        </p:nvSpPr>
        <p:spPr>
          <a:xfrm>
            <a:off x="3975856" y="4083226"/>
            <a:ext cx="4688250"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存放</a:t>
            </a:r>
            <a:r>
              <a:rPr lang="en-US" altLang="zh-CN" sz="1600" b="1" dirty="0"/>
              <a:t>STM32</a:t>
            </a:r>
            <a:r>
              <a:rPr lang="zh-CN" altLang="en-US" sz="1600" b="1" dirty="0"/>
              <a:t>标准外设库的</a:t>
            </a:r>
            <a:r>
              <a:rPr lang="en-US" altLang="zh-CN" sz="1600" b="1" dirty="0" err="1"/>
              <a:t>src</a:t>
            </a:r>
            <a:r>
              <a:rPr lang="zh-CN" altLang="en-US" sz="1600" b="1" dirty="0"/>
              <a:t>和</a:t>
            </a:r>
            <a:r>
              <a:rPr lang="en-US" altLang="zh-CN" sz="1600" b="1" dirty="0" err="1"/>
              <a:t>inc</a:t>
            </a:r>
            <a:r>
              <a:rPr lang="zh-CN" altLang="en-US" sz="1600" b="1" dirty="0"/>
              <a:t>两个文件，这两个文件包含了芯片上的所有驱动。从标准外设库中直接把</a:t>
            </a:r>
            <a:r>
              <a:rPr lang="en-US" altLang="zh-CN" sz="1600" b="1" dirty="0" err="1"/>
              <a:t>src</a:t>
            </a:r>
            <a:r>
              <a:rPr lang="zh-CN" altLang="en-US" sz="1600" b="1" dirty="0"/>
              <a:t>和</a:t>
            </a:r>
            <a:r>
              <a:rPr lang="en-US" altLang="zh-CN" sz="1600" b="1" dirty="0" err="1"/>
              <a:t>inc</a:t>
            </a:r>
            <a:r>
              <a:rPr lang="zh-CN" altLang="en-US" sz="1600" b="1" dirty="0"/>
              <a:t>两个</a:t>
            </a:r>
            <a:r>
              <a:rPr lang="zh-CN" altLang="en-US" sz="1600" b="1" dirty="0" smtClean="0"/>
              <a:t>文件夹复制</a:t>
            </a:r>
            <a:r>
              <a:rPr lang="zh-CN" altLang="en-US" sz="1600" b="1" dirty="0"/>
              <a:t>过去即可</a:t>
            </a:r>
            <a:endParaRPr lang="en-US" altLang="zh-CN" sz="1600" b="1" dirty="0"/>
          </a:p>
        </p:txBody>
      </p:sp>
      <p:cxnSp>
        <p:nvCxnSpPr>
          <p:cNvPr id="51" name="直接连接符 50"/>
          <p:cNvCxnSpPr>
            <a:stCxn id="49" idx="1"/>
            <a:endCxn id="14" idx="3"/>
          </p:cNvCxnSpPr>
          <p:nvPr/>
        </p:nvCxnSpPr>
        <p:spPr>
          <a:xfrm flipH="1">
            <a:off x="3635896" y="3369363"/>
            <a:ext cx="340456" cy="396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0" idx="1"/>
            <a:endCxn id="15" idx="3"/>
          </p:cNvCxnSpPr>
          <p:nvPr/>
        </p:nvCxnSpPr>
        <p:spPr>
          <a:xfrm flipH="1">
            <a:off x="3667178" y="4498725"/>
            <a:ext cx="308678" cy="105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73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4009971" y="489926"/>
            <a:ext cx="1795300" cy="338554"/>
          </a:xfrm>
          <a:prstGeom prst="rect">
            <a:avLst/>
          </a:prstGeom>
        </p:spPr>
        <p:txBody>
          <a:bodyPr wrap="none">
            <a:spAutoFit/>
          </a:bodyPr>
          <a:lstStyle/>
          <a:p>
            <a:r>
              <a:rPr lang="en-US" altLang="zh-CN" sz="1600" b="1" dirty="0"/>
              <a:t>STM32F1</a:t>
            </a:r>
            <a:r>
              <a:rPr lang="zh-CN" altLang="en-US" sz="1600" b="1" dirty="0"/>
              <a:t>产品系列</a:t>
            </a:r>
          </a:p>
        </p:txBody>
      </p:sp>
      <p:sp>
        <p:nvSpPr>
          <p:cNvPr id="8" name="矩形 7"/>
          <p:cNvSpPr/>
          <p:nvPr/>
        </p:nvSpPr>
        <p:spPr>
          <a:xfrm>
            <a:off x="761883" y="4024684"/>
            <a:ext cx="7272807" cy="923330"/>
          </a:xfrm>
          <a:prstGeom prst="rect">
            <a:avLst/>
          </a:prstGeom>
          <a:noFill/>
        </p:spPr>
        <p:txBody>
          <a:bodyPr wrap="square">
            <a:spAutoFit/>
          </a:bodyPr>
          <a:lstStyle/>
          <a:p>
            <a:r>
              <a:rPr lang="en-US" altLang="zh-CN" b="1" dirty="0"/>
              <a:t>    </a:t>
            </a:r>
            <a:r>
              <a:rPr lang="en-US" altLang="zh-CN" b="1" dirty="0" smtClean="0"/>
              <a:t> STM32F1</a:t>
            </a:r>
            <a:r>
              <a:rPr lang="zh-CN" altLang="en-US" b="1" dirty="0"/>
              <a:t>系列</a:t>
            </a:r>
            <a:r>
              <a:rPr lang="en-US" altLang="zh-CN" b="1" dirty="0"/>
              <a:t>MCU</a:t>
            </a:r>
            <a:r>
              <a:rPr lang="zh-CN" altLang="en-US" b="1" dirty="0"/>
              <a:t>是</a:t>
            </a:r>
            <a:r>
              <a:rPr lang="en-US" altLang="zh-CN" b="1" dirty="0"/>
              <a:t>ST</a:t>
            </a:r>
            <a:r>
              <a:rPr lang="zh-CN" altLang="en-US" b="1" dirty="0"/>
              <a:t>针对工业、医疗和消费类市场的应用需求而设计的低功耗、高性价比的产品，该系列从功能上又可分为</a:t>
            </a:r>
            <a:r>
              <a:rPr lang="en-US" altLang="zh-CN" b="1" dirty="0"/>
              <a:t>5</a:t>
            </a:r>
            <a:r>
              <a:rPr lang="zh-CN" altLang="en-US" b="1" dirty="0"/>
              <a:t>个子系列，其引脚、外设和软件均相互兼容</a:t>
            </a:r>
            <a:endParaRPr lang="zh-CN" altLang="en-US" dirty="0"/>
          </a:p>
        </p:txBody>
      </p:sp>
      <p:graphicFrame>
        <p:nvGraphicFramePr>
          <p:cNvPr id="6" name="图示 5"/>
          <p:cNvGraphicFramePr/>
          <p:nvPr>
            <p:extLst>
              <p:ext uri="{D42A27DB-BD31-4B8C-83A1-F6EECF244321}">
                <p14:modId xmlns:p14="http://schemas.microsoft.com/office/powerpoint/2010/main" val="374694252"/>
              </p:ext>
            </p:extLst>
          </p:nvPr>
        </p:nvGraphicFramePr>
        <p:xfrm>
          <a:off x="761883" y="443178"/>
          <a:ext cx="7488832" cy="3712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7471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1369752" y="1347614"/>
            <a:ext cx="2592288"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2</a:t>
            </a:r>
            <a:r>
              <a:rPr lang="zh-CN" altLang="en-US" b="1" dirty="0" smtClean="0">
                <a:solidFill>
                  <a:srgbClr val="C00000"/>
                </a:solidFill>
              </a:rPr>
              <a:t>：</a:t>
            </a:r>
            <a:r>
              <a:rPr lang="zh-CN" altLang="en-US" b="1" dirty="0"/>
              <a:t>复制标准外设库文件到相应文件夹中</a:t>
            </a:r>
          </a:p>
        </p:txBody>
      </p:sp>
      <p:pic>
        <p:nvPicPr>
          <p:cNvPr id="23" name="图片 22" descr="C:\Users\TF\Desktop\新建工程模板结构.jpg"/>
          <p:cNvPicPr/>
          <p:nvPr/>
        </p:nvPicPr>
        <p:blipFill>
          <a:blip r:embed="rId2">
            <a:extLst>
              <a:ext uri="{28A0092B-C50C-407E-A947-70E740481C1C}">
                <a14:useLocalDpi xmlns:a14="http://schemas.microsoft.com/office/drawing/2010/main" val="0"/>
              </a:ext>
            </a:extLst>
          </a:blip>
          <a:srcRect/>
          <a:stretch>
            <a:fillRect/>
          </a:stretch>
        </p:blipFill>
        <p:spPr bwMode="auto">
          <a:xfrm>
            <a:off x="5508104" y="561347"/>
            <a:ext cx="2265045" cy="4354830"/>
          </a:xfrm>
          <a:prstGeom prst="rect">
            <a:avLst/>
          </a:prstGeom>
          <a:noFill/>
          <a:ln>
            <a:noFill/>
          </a:ln>
        </p:spPr>
      </p:pic>
      <p:sp>
        <p:nvSpPr>
          <p:cNvPr id="3" name="矩形 2"/>
          <p:cNvSpPr/>
          <p:nvPr/>
        </p:nvSpPr>
        <p:spPr>
          <a:xfrm>
            <a:off x="1765796" y="2534272"/>
            <a:ext cx="1800200" cy="7546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zh-CN" b="1" dirty="0"/>
              <a:t>新建工程模板的结构如</a:t>
            </a:r>
            <a:r>
              <a:rPr lang="zh-CN" altLang="zh-CN" b="1" dirty="0" smtClean="0"/>
              <a:t>图所</a:t>
            </a:r>
            <a:r>
              <a:rPr lang="zh-CN" altLang="zh-CN" b="1" dirty="0"/>
              <a:t>示</a:t>
            </a:r>
            <a:endParaRPr lang="zh-CN" altLang="en-US" b="1" dirty="0"/>
          </a:p>
        </p:txBody>
      </p:sp>
      <p:sp>
        <p:nvSpPr>
          <p:cNvPr id="5" name="右箭头 4"/>
          <p:cNvSpPr/>
          <p:nvPr/>
        </p:nvSpPr>
        <p:spPr>
          <a:xfrm>
            <a:off x="3962040" y="2681152"/>
            <a:ext cx="1402048" cy="360040"/>
          </a:xfrm>
          <a:prstGeom prst="rightArrow">
            <a:avLst/>
          </a:prstGeom>
          <a:solidFill>
            <a:schemeClr val="accent5">
              <a:lumMod val="40000"/>
              <a:lumOff val="60000"/>
            </a:schemeClr>
          </a:solidFill>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12159655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85668"/>
            <a:ext cx="352839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3</a:t>
            </a:r>
            <a:r>
              <a:rPr lang="zh-CN" altLang="en-US" b="1" dirty="0" smtClean="0">
                <a:solidFill>
                  <a:srgbClr val="C00000"/>
                </a:solidFill>
              </a:rPr>
              <a:t>：</a:t>
            </a:r>
            <a:r>
              <a:rPr lang="zh-CN" altLang="en-US" b="1" dirty="0"/>
              <a:t>新建一个</a:t>
            </a:r>
            <a:r>
              <a:rPr lang="en-US" altLang="zh-CN" b="1" dirty="0" err="1"/>
              <a:t>main.c</a:t>
            </a:r>
            <a:r>
              <a:rPr lang="zh-CN" altLang="en-US" b="1" dirty="0"/>
              <a:t>源文件</a:t>
            </a:r>
          </a:p>
        </p:txBody>
      </p:sp>
      <p:sp>
        <p:nvSpPr>
          <p:cNvPr id="10" name="矩形 9"/>
          <p:cNvSpPr/>
          <p:nvPr/>
        </p:nvSpPr>
        <p:spPr>
          <a:xfrm>
            <a:off x="611560" y="1635646"/>
            <a:ext cx="2808312" cy="2169825"/>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en-US" altLang="zh-CN" b="1" dirty="0" err="1"/>
              <a:t>keil</a:t>
            </a:r>
            <a:r>
              <a:rPr lang="en-US" altLang="zh-CN" b="1" dirty="0"/>
              <a:t> 5</a:t>
            </a:r>
            <a:r>
              <a:rPr lang="zh-CN" altLang="en-US" b="1" dirty="0"/>
              <a:t>编译器的新建</a:t>
            </a:r>
            <a:r>
              <a:rPr lang="zh-CN" altLang="en-US" b="1" dirty="0" smtClean="0"/>
              <a:t>文件按钮，新建一个文件，命名</a:t>
            </a:r>
            <a:r>
              <a:rPr lang="zh-CN" altLang="en-US" b="1" dirty="0"/>
              <a:t>为</a:t>
            </a:r>
            <a:r>
              <a:rPr lang="en-US" altLang="zh-CN" b="1" dirty="0" err="1"/>
              <a:t>main.c</a:t>
            </a:r>
            <a:r>
              <a:rPr lang="zh-CN" altLang="en-US" b="1" dirty="0"/>
              <a:t>，然后保存到</a:t>
            </a:r>
            <a:r>
              <a:rPr lang="en-US" altLang="zh-CN" b="1" dirty="0"/>
              <a:t>user</a:t>
            </a:r>
            <a:r>
              <a:rPr lang="zh-CN" altLang="en-US" b="1" dirty="0" smtClean="0"/>
              <a:t>文件夹，</a:t>
            </a:r>
            <a:r>
              <a:rPr lang="zh-CN" altLang="en-US" b="1" dirty="0"/>
              <a:t>以后只要是自己新建的</a:t>
            </a:r>
            <a:r>
              <a:rPr lang="en-US" altLang="zh-CN" b="1" dirty="0"/>
              <a:t>.c</a:t>
            </a:r>
            <a:r>
              <a:rPr lang="zh-CN" altLang="en-US" b="1" dirty="0"/>
              <a:t>文件和</a:t>
            </a:r>
            <a:r>
              <a:rPr lang="en-US" altLang="zh-CN" b="1" dirty="0"/>
              <a:t>.h</a:t>
            </a:r>
            <a:r>
              <a:rPr lang="zh-CN" altLang="en-US" b="1" dirty="0"/>
              <a:t>文件都放在这个文件夹</a:t>
            </a:r>
            <a:r>
              <a:rPr lang="zh-CN" altLang="en-US" b="1" dirty="0" smtClean="0"/>
              <a:t>下。</a:t>
            </a:r>
            <a:endParaRPr lang="zh-CN" altLang="en-US" b="1" dirty="0"/>
          </a:p>
        </p:txBody>
      </p:sp>
      <p:pic>
        <p:nvPicPr>
          <p:cNvPr id="23" name="图片 22" descr="http://www.stmcu.org/module/forum/data/attachment/forum/201502/13/114551zp8tbjrf08jqqbjp.png"/>
          <p:cNvPicPr/>
          <p:nvPr/>
        </p:nvPicPr>
        <p:blipFill>
          <a:blip r:embed="rId2">
            <a:extLst>
              <a:ext uri="{28A0092B-C50C-407E-A947-70E740481C1C}">
                <a14:useLocalDpi xmlns:a14="http://schemas.microsoft.com/office/drawing/2010/main" val="0"/>
              </a:ext>
            </a:extLst>
          </a:blip>
          <a:srcRect/>
          <a:stretch>
            <a:fillRect/>
          </a:stretch>
        </p:blipFill>
        <p:spPr>
          <a:xfrm>
            <a:off x="3923928" y="1107284"/>
            <a:ext cx="4680520" cy="3336673"/>
          </a:xfrm>
          <a:prstGeom prst="rect">
            <a:avLst/>
          </a:prstGeom>
          <a:noFill/>
          <a:ln>
            <a:noFill/>
          </a:ln>
        </p:spPr>
      </p:pic>
    </p:spTree>
    <p:extLst>
      <p:ext uri="{BB962C8B-B14F-4D97-AF65-F5344CB8AC3E}">
        <p14:creationId xmlns:p14="http://schemas.microsoft.com/office/powerpoint/2010/main" val="4130834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467544" y="1953242"/>
            <a:ext cx="2592288" cy="1131079"/>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右键单击</a:t>
            </a:r>
            <a:r>
              <a:rPr lang="zh-CN" altLang="en-US" b="1" dirty="0"/>
              <a:t>左边的</a:t>
            </a:r>
            <a:r>
              <a:rPr lang="zh-CN" altLang="en-US" b="1" dirty="0" smtClean="0"/>
              <a:t>工程“</a:t>
            </a:r>
            <a:r>
              <a:rPr lang="en-GB" altLang="zh-CN" b="1" dirty="0" smtClean="0"/>
              <a:t>Target1</a:t>
            </a:r>
            <a:r>
              <a:rPr lang="zh-CN" altLang="en-US" b="1" dirty="0" smtClean="0"/>
              <a:t>”</a:t>
            </a:r>
            <a:r>
              <a:rPr lang="zh-CN" altLang="en-GB" b="1" dirty="0" smtClean="0"/>
              <a:t>，</a:t>
            </a:r>
            <a:r>
              <a:rPr lang="zh-CN" altLang="en-US" b="1" dirty="0" smtClean="0"/>
              <a:t>选择“</a:t>
            </a:r>
            <a:r>
              <a:rPr lang="en-GB" altLang="zh-CN" b="1" dirty="0" smtClean="0"/>
              <a:t>Manage </a:t>
            </a:r>
            <a:r>
              <a:rPr lang="en-GB" altLang="zh-CN" b="1" dirty="0"/>
              <a:t>Project </a:t>
            </a:r>
            <a:r>
              <a:rPr lang="en-GB" altLang="zh-CN" b="1" dirty="0" smtClean="0"/>
              <a:t>Items</a:t>
            </a:r>
            <a:r>
              <a:rPr lang="zh-CN" altLang="en-US" b="1" dirty="0" smtClean="0"/>
              <a:t>”</a:t>
            </a:r>
            <a:endParaRPr lang="zh-CN" altLang="en-US" b="1" dirty="0"/>
          </a:p>
        </p:txBody>
      </p:sp>
      <p:pic>
        <p:nvPicPr>
          <p:cNvPr id="11" name="图片 10" descr="C:\Users\DELL\Desktop\Snipaste_2019-03-05_19-28-25.png"/>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203598"/>
            <a:ext cx="5024221" cy="3384376"/>
          </a:xfrm>
          <a:prstGeom prst="rect">
            <a:avLst/>
          </a:prstGeom>
          <a:noFill/>
          <a:ln>
            <a:noFill/>
          </a:ln>
        </p:spPr>
      </p:pic>
    </p:spTree>
    <p:extLst>
      <p:ext uri="{BB962C8B-B14F-4D97-AF65-F5344CB8AC3E}">
        <p14:creationId xmlns:p14="http://schemas.microsoft.com/office/powerpoint/2010/main" val="27463373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390667" y="1078531"/>
            <a:ext cx="2952328" cy="3554819"/>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在</a:t>
            </a:r>
            <a:r>
              <a:rPr lang="zh-CN" altLang="en-US" b="1" dirty="0"/>
              <a:t>弹出的界面中</a:t>
            </a:r>
            <a:r>
              <a:rPr lang="zh-CN" altLang="en-US" b="1" dirty="0" smtClean="0"/>
              <a:t>，更改</a:t>
            </a:r>
            <a:r>
              <a:rPr lang="zh-CN" altLang="en-US" b="1" dirty="0"/>
              <a:t>工程名和源文件组名，分别</a:t>
            </a:r>
            <a:r>
              <a:rPr lang="zh-CN" altLang="en-US" b="1" dirty="0" smtClean="0"/>
              <a:t>双击“</a:t>
            </a:r>
            <a:r>
              <a:rPr lang="en-GB" altLang="zh-CN" b="1" dirty="0" smtClean="0"/>
              <a:t>Target1</a:t>
            </a:r>
            <a:r>
              <a:rPr lang="zh-CN" altLang="en-US" b="1" dirty="0" smtClean="0"/>
              <a:t>”和“</a:t>
            </a:r>
            <a:r>
              <a:rPr lang="en-GB" altLang="zh-CN" b="1" dirty="0" smtClean="0"/>
              <a:t>source groups</a:t>
            </a:r>
            <a:r>
              <a:rPr lang="zh-CN" altLang="en-US" b="1" dirty="0" smtClean="0"/>
              <a:t>”即</a:t>
            </a:r>
            <a:r>
              <a:rPr lang="zh-CN" altLang="en-US" b="1" dirty="0"/>
              <a:t>可更改其名字，其中</a:t>
            </a:r>
            <a:r>
              <a:rPr lang="en-GB" altLang="zh-CN" b="1" dirty="0"/>
              <a:t>Project Targets</a:t>
            </a:r>
            <a:r>
              <a:rPr lang="zh-CN" altLang="en-US" b="1" dirty="0"/>
              <a:t>为工程目标的名字，可以根据项目名称定义一个有意义的名称，</a:t>
            </a:r>
            <a:r>
              <a:rPr lang="en-GB" altLang="zh-CN" b="1" dirty="0"/>
              <a:t>Groups</a:t>
            </a:r>
            <a:r>
              <a:rPr lang="zh-CN" altLang="en-US" b="1" dirty="0"/>
              <a:t>为项目</a:t>
            </a:r>
            <a:r>
              <a:rPr lang="zh-CN" altLang="en-US" b="1" dirty="0" smtClean="0"/>
              <a:t>组名称</a:t>
            </a:r>
            <a:r>
              <a:rPr lang="zh-CN" altLang="en-US" b="1" dirty="0"/>
              <a:t>，更改或添加工程模板里的</a:t>
            </a:r>
            <a:r>
              <a:rPr lang="en-GB" altLang="zh-CN" b="1" dirty="0"/>
              <a:t>USER</a:t>
            </a:r>
            <a:r>
              <a:rPr lang="zh-CN" altLang="en-GB" b="1" dirty="0"/>
              <a:t>、</a:t>
            </a:r>
            <a:r>
              <a:rPr lang="en-GB" altLang="zh-CN" b="1" dirty="0"/>
              <a:t>BSP</a:t>
            </a:r>
            <a:r>
              <a:rPr lang="zh-CN" altLang="en-GB" b="1" dirty="0"/>
              <a:t>、</a:t>
            </a:r>
            <a:r>
              <a:rPr lang="en-GB" altLang="zh-CN" b="1" dirty="0" err="1"/>
              <a:t>FWLib</a:t>
            </a:r>
            <a:r>
              <a:rPr lang="zh-CN" altLang="en-GB" b="1" dirty="0"/>
              <a:t>、</a:t>
            </a:r>
            <a:r>
              <a:rPr lang="en-GB" altLang="zh-CN" b="1" dirty="0"/>
              <a:t>CORE</a:t>
            </a:r>
            <a:r>
              <a:rPr lang="zh-CN" altLang="en-US" b="1" dirty="0"/>
              <a:t>等</a:t>
            </a:r>
          </a:p>
        </p:txBody>
      </p:sp>
      <p:pic>
        <p:nvPicPr>
          <p:cNvPr id="12" name="图片 11" descr="C:\Users\DELL\Desktop\Snipaste_2019-03-05_19-37-48.png"/>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086926"/>
            <a:ext cx="5040560" cy="3680059"/>
          </a:xfrm>
          <a:prstGeom prst="rect">
            <a:avLst/>
          </a:prstGeom>
          <a:noFill/>
          <a:ln>
            <a:noFill/>
          </a:ln>
        </p:spPr>
      </p:pic>
    </p:spTree>
    <p:extLst>
      <p:ext uri="{BB962C8B-B14F-4D97-AF65-F5344CB8AC3E}">
        <p14:creationId xmlns:p14="http://schemas.microsoft.com/office/powerpoint/2010/main" val="36951499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467544" y="2052588"/>
            <a:ext cx="2592288" cy="1477328"/>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然后单击“</a:t>
            </a:r>
            <a:r>
              <a:rPr lang="en-US" altLang="zh-CN" b="1" dirty="0" smtClean="0"/>
              <a:t>Add Files</a:t>
            </a:r>
            <a:r>
              <a:rPr lang="zh-CN" altLang="en-US" b="1" dirty="0" smtClean="0"/>
              <a:t>”，</a:t>
            </a:r>
            <a:r>
              <a:rPr lang="zh-CN" altLang="en-US" b="1" dirty="0"/>
              <a:t>添加新文件到源文件</a:t>
            </a:r>
            <a:r>
              <a:rPr lang="zh-CN" altLang="en-US" b="1" dirty="0" smtClean="0"/>
              <a:t>组。如添加之前</a:t>
            </a:r>
            <a:r>
              <a:rPr lang="zh-CN" altLang="en-US" b="1" dirty="0"/>
              <a:t>新建的</a:t>
            </a:r>
            <a:r>
              <a:rPr lang="en-US" altLang="zh-CN" b="1" dirty="0" err="1" smtClean="0"/>
              <a:t>main.c</a:t>
            </a:r>
            <a:endParaRPr lang="zh-CN" altLang="en-US" b="1" dirty="0"/>
          </a:p>
        </p:txBody>
      </p:sp>
      <p:pic>
        <p:nvPicPr>
          <p:cNvPr id="11" name="图片 10" descr="http://www.stmcu.org/module/forum/data/attachment/forum/201502/13/114552dmh9bwdtv3rzvnrr.png"/>
          <p:cNvPicPr/>
          <p:nvPr/>
        </p:nvPicPr>
        <p:blipFill>
          <a:blip r:embed="rId2">
            <a:extLst>
              <a:ext uri="{28A0092B-C50C-407E-A947-70E740481C1C}">
                <a14:useLocalDpi xmlns:a14="http://schemas.microsoft.com/office/drawing/2010/main" val="0"/>
              </a:ext>
            </a:extLst>
          </a:blip>
          <a:srcRect/>
          <a:stretch>
            <a:fillRect/>
          </a:stretch>
        </p:blipFill>
        <p:spPr>
          <a:xfrm>
            <a:off x="3302429" y="1059582"/>
            <a:ext cx="4968552" cy="3600400"/>
          </a:xfrm>
          <a:prstGeom prst="rect">
            <a:avLst/>
          </a:prstGeom>
          <a:noFill/>
          <a:ln>
            <a:noFill/>
          </a:ln>
        </p:spPr>
      </p:pic>
    </p:spTree>
    <p:extLst>
      <p:ext uri="{BB962C8B-B14F-4D97-AF65-F5344CB8AC3E}">
        <p14:creationId xmlns:p14="http://schemas.microsoft.com/office/powerpoint/2010/main" val="31354505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539552" y="1988401"/>
            <a:ext cx="2520280" cy="1823576"/>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依次</a:t>
            </a:r>
            <a:r>
              <a:rPr lang="zh-CN" altLang="en-US" b="1" dirty="0"/>
              <a:t>将</a:t>
            </a:r>
            <a:r>
              <a:rPr lang="en-US" altLang="zh-CN" b="1" dirty="0" err="1"/>
              <a:t>FWLib</a:t>
            </a:r>
            <a:r>
              <a:rPr lang="zh-CN" altLang="en-US" b="1" dirty="0"/>
              <a:t>、</a:t>
            </a:r>
            <a:r>
              <a:rPr lang="en-US" altLang="zh-CN" b="1" dirty="0"/>
              <a:t>USER</a:t>
            </a:r>
            <a:r>
              <a:rPr lang="zh-CN" altLang="en-US" b="1" dirty="0"/>
              <a:t>中的文件添加进工程。添加完成之后的结构如</a:t>
            </a:r>
            <a:r>
              <a:rPr lang="zh-CN" altLang="en-US" b="1" dirty="0" smtClean="0"/>
              <a:t>图所</a:t>
            </a:r>
            <a:r>
              <a:rPr lang="zh-CN" altLang="en-US" b="1" dirty="0"/>
              <a:t>示</a:t>
            </a:r>
            <a:r>
              <a:rPr lang="zh-CN" altLang="en-US" b="1" dirty="0" smtClean="0"/>
              <a:t>，单击“</a:t>
            </a:r>
            <a:r>
              <a:rPr lang="en-US" altLang="zh-CN" b="1" dirty="0" smtClean="0"/>
              <a:t>OK</a:t>
            </a:r>
            <a:r>
              <a:rPr lang="zh-CN" altLang="en-US" b="1" dirty="0" smtClean="0"/>
              <a:t>”按钮，</a:t>
            </a:r>
            <a:r>
              <a:rPr lang="zh-CN" altLang="en-US" b="1" dirty="0"/>
              <a:t>完成添加。</a:t>
            </a:r>
          </a:p>
        </p:txBody>
      </p:sp>
      <p:pic>
        <p:nvPicPr>
          <p:cNvPr id="12" name="图片 11" descr="1"/>
          <p:cNvPicPr/>
          <p:nvPr/>
        </p:nvPicPr>
        <p:blipFill>
          <a:blip r:embed="rId2"/>
          <a:stretch>
            <a:fillRect/>
          </a:stretch>
        </p:blipFill>
        <p:spPr>
          <a:xfrm>
            <a:off x="3635896" y="1143278"/>
            <a:ext cx="4896544" cy="3528392"/>
          </a:xfrm>
          <a:prstGeom prst="rect">
            <a:avLst/>
          </a:prstGeom>
        </p:spPr>
      </p:pic>
    </p:spTree>
    <p:extLst>
      <p:ext uri="{BB962C8B-B14F-4D97-AF65-F5344CB8AC3E}">
        <p14:creationId xmlns:p14="http://schemas.microsoft.com/office/powerpoint/2010/main" val="1028278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539552" y="1988401"/>
            <a:ext cx="2520280" cy="78483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添加完成后的</a:t>
            </a:r>
            <a:r>
              <a:rPr lang="en-US" altLang="zh-CN" b="1" dirty="0" err="1" smtClean="0"/>
              <a:t>FWLib</a:t>
            </a:r>
            <a:r>
              <a:rPr lang="zh-CN" altLang="en-US" b="1" dirty="0"/>
              <a:t>文件组的结构</a:t>
            </a:r>
          </a:p>
        </p:txBody>
      </p:sp>
      <p:pic>
        <p:nvPicPr>
          <p:cNvPr id="11" name="图片 10" descr="3"/>
          <p:cNvPicPr/>
          <p:nvPr/>
        </p:nvPicPr>
        <p:blipFill>
          <a:blip r:embed="rId2"/>
          <a:stretch>
            <a:fillRect/>
          </a:stretch>
        </p:blipFill>
        <p:spPr>
          <a:xfrm>
            <a:off x="3275856" y="1203598"/>
            <a:ext cx="5226323" cy="3434750"/>
          </a:xfrm>
          <a:prstGeom prst="rect">
            <a:avLst/>
          </a:prstGeom>
        </p:spPr>
      </p:pic>
    </p:spTree>
    <p:extLst>
      <p:ext uri="{BB962C8B-B14F-4D97-AF65-F5344CB8AC3E}">
        <p14:creationId xmlns:p14="http://schemas.microsoft.com/office/powerpoint/2010/main" val="4894374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539552" y="1988401"/>
            <a:ext cx="2520280" cy="78483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添加完成后的</a:t>
            </a:r>
            <a:r>
              <a:rPr lang="en-US" altLang="zh-CN" b="1" dirty="0"/>
              <a:t>CORE</a:t>
            </a:r>
            <a:r>
              <a:rPr lang="zh-CN" altLang="en-US" b="1" dirty="0"/>
              <a:t>文件组</a:t>
            </a:r>
            <a:r>
              <a:rPr lang="zh-CN" altLang="en-US" b="1" dirty="0" smtClean="0"/>
              <a:t>的结构</a:t>
            </a:r>
            <a:endParaRPr lang="zh-CN" altLang="en-US" b="1" dirty="0"/>
          </a:p>
        </p:txBody>
      </p:sp>
      <p:pic>
        <p:nvPicPr>
          <p:cNvPr id="12" name="图片 11" descr="2"/>
          <p:cNvPicPr/>
          <p:nvPr/>
        </p:nvPicPr>
        <p:blipFill>
          <a:blip r:embed="rId2"/>
          <a:stretch>
            <a:fillRect/>
          </a:stretch>
        </p:blipFill>
        <p:spPr>
          <a:xfrm>
            <a:off x="3491880" y="1275606"/>
            <a:ext cx="4748044" cy="3329275"/>
          </a:xfrm>
          <a:prstGeom prst="rect">
            <a:avLst/>
          </a:prstGeom>
        </p:spPr>
      </p:pic>
    </p:spTree>
    <p:extLst>
      <p:ext uri="{BB962C8B-B14F-4D97-AF65-F5344CB8AC3E}">
        <p14:creationId xmlns:p14="http://schemas.microsoft.com/office/powerpoint/2010/main" val="5356366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75741" y="339503"/>
            <a:ext cx="3528392" cy="646331"/>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a:t>把内核、启动文件、外设等相关的库文件添加进</a:t>
            </a:r>
            <a:r>
              <a:rPr lang="en-US" altLang="zh-CN" b="1" dirty="0" err="1"/>
              <a:t>Keil</a:t>
            </a:r>
            <a:r>
              <a:rPr lang="zh-CN" altLang="en-US" b="1" dirty="0"/>
              <a:t>工程</a:t>
            </a:r>
          </a:p>
        </p:txBody>
      </p:sp>
      <p:sp>
        <p:nvSpPr>
          <p:cNvPr id="10" name="矩形 9"/>
          <p:cNvSpPr/>
          <p:nvPr/>
        </p:nvSpPr>
        <p:spPr>
          <a:xfrm>
            <a:off x="539552" y="1988401"/>
            <a:ext cx="2520280" cy="754694"/>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添加完成后的</a:t>
            </a:r>
            <a:r>
              <a:rPr lang="en-US" altLang="zh-CN" b="1" dirty="0"/>
              <a:t>BSP</a:t>
            </a:r>
            <a:r>
              <a:rPr lang="zh-CN" altLang="zh-CN" b="1" dirty="0"/>
              <a:t>文件组的结构</a:t>
            </a:r>
            <a:endParaRPr lang="zh-CN" altLang="en-US" b="1" dirty="0"/>
          </a:p>
        </p:txBody>
      </p:sp>
      <p:pic>
        <p:nvPicPr>
          <p:cNvPr id="11" name="图片 10" descr="4"/>
          <p:cNvPicPr/>
          <p:nvPr/>
        </p:nvPicPr>
        <p:blipFill>
          <a:blip r:embed="rId2"/>
          <a:stretch>
            <a:fillRect/>
          </a:stretch>
        </p:blipFill>
        <p:spPr>
          <a:xfrm>
            <a:off x="3364132" y="1203598"/>
            <a:ext cx="5405834" cy="3554318"/>
          </a:xfrm>
          <a:prstGeom prst="rect">
            <a:avLst/>
          </a:prstGeom>
        </p:spPr>
      </p:pic>
    </p:spTree>
    <p:extLst>
      <p:ext uri="{BB962C8B-B14F-4D97-AF65-F5344CB8AC3E}">
        <p14:creationId xmlns:p14="http://schemas.microsoft.com/office/powerpoint/2010/main" val="39934439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41574" y="406865"/>
            <a:ext cx="352839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5</a:t>
            </a:r>
            <a:r>
              <a:rPr lang="zh-CN" altLang="en-US" b="1" dirty="0" smtClean="0">
                <a:solidFill>
                  <a:srgbClr val="C00000"/>
                </a:solidFill>
              </a:rPr>
              <a:t>：</a:t>
            </a:r>
            <a:r>
              <a:rPr lang="zh-CN" altLang="en-US" b="1" dirty="0"/>
              <a:t>配置</a:t>
            </a:r>
            <a:r>
              <a:rPr lang="en-GB" altLang="zh-CN" b="1" dirty="0" err="1"/>
              <a:t>Keil</a:t>
            </a:r>
            <a:r>
              <a:rPr lang="en-GB" altLang="zh-CN" b="1" dirty="0"/>
              <a:t> MDK</a:t>
            </a:r>
            <a:endParaRPr lang="zh-CN" altLang="en-US" b="1" dirty="0"/>
          </a:p>
        </p:txBody>
      </p:sp>
      <p:sp>
        <p:nvSpPr>
          <p:cNvPr id="10" name="矩形 9"/>
          <p:cNvSpPr/>
          <p:nvPr/>
        </p:nvSpPr>
        <p:spPr>
          <a:xfrm>
            <a:off x="539552" y="1988401"/>
            <a:ext cx="2520280" cy="2169825"/>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en-GB" altLang="zh-CN" b="1" dirty="0" smtClean="0"/>
              <a:t>options </a:t>
            </a:r>
            <a:r>
              <a:rPr lang="en-GB" altLang="zh-CN" b="1" dirty="0"/>
              <a:t>for </a:t>
            </a:r>
            <a:r>
              <a:rPr lang="en-GB" altLang="zh-CN" b="1" dirty="0" smtClean="0"/>
              <a:t>target</a:t>
            </a:r>
            <a:r>
              <a:rPr lang="zh-CN" altLang="en-US" b="1" dirty="0" smtClean="0"/>
              <a:t>”</a:t>
            </a:r>
            <a:r>
              <a:rPr lang="zh-CN" altLang="en-GB" b="1" dirty="0" smtClean="0"/>
              <a:t>，</a:t>
            </a:r>
            <a:r>
              <a:rPr lang="zh-CN" altLang="en-US" b="1" dirty="0" smtClean="0"/>
              <a:t>在“</a:t>
            </a:r>
            <a:r>
              <a:rPr lang="en-GB" altLang="zh-CN" b="1" dirty="0" smtClean="0"/>
              <a:t>Target</a:t>
            </a:r>
            <a:r>
              <a:rPr lang="zh-CN" altLang="en-US" b="1" dirty="0" smtClean="0"/>
              <a:t>”选项</a:t>
            </a:r>
            <a:r>
              <a:rPr lang="zh-CN" altLang="en-US" b="1" dirty="0"/>
              <a:t>页中设置晶振为</a:t>
            </a:r>
            <a:r>
              <a:rPr lang="en-US" altLang="zh-CN" b="1" dirty="0"/>
              <a:t>8</a:t>
            </a:r>
            <a:r>
              <a:rPr lang="en-GB" altLang="zh-CN" b="1" dirty="0"/>
              <a:t>MHz</a:t>
            </a:r>
            <a:r>
              <a:rPr lang="zh-CN" altLang="en-GB" b="1" dirty="0"/>
              <a:t>，</a:t>
            </a:r>
            <a:r>
              <a:rPr lang="zh-CN" altLang="en-US" b="1" dirty="0"/>
              <a:t>并勾</a:t>
            </a:r>
            <a:r>
              <a:rPr lang="zh-CN" altLang="en-US" b="1" dirty="0" smtClean="0"/>
              <a:t>选“</a:t>
            </a:r>
            <a:r>
              <a:rPr lang="en-GB" altLang="zh-CN" b="1" dirty="0" smtClean="0"/>
              <a:t>Use </a:t>
            </a:r>
            <a:r>
              <a:rPr lang="en-GB" altLang="zh-CN" b="1" dirty="0" err="1" smtClean="0"/>
              <a:t>MicroLIB</a:t>
            </a:r>
            <a:r>
              <a:rPr lang="zh-CN" altLang="en-US" b="1" dirty="0" smtClean="0"/>
              <a:t>”</a:t>
            </a:r>
            <a:r>
              <a:rPr lang="zh-CN" altLang="en-GB" b="1" dirty="0" smtClean="0"/>
              <a:t>（</a:t>
            </a:r>
            <a:r>
              <a:rPr lang="zh-CN" altLang="en-US" b="1" dirty="0"/>
              <a:t>使用</a:t>
            </a:r>
            <a:r>
              <a:rPr lang="en-GB" altLang="zh-CN" b="1" dirty="0"/>
              <a:t>Micro</a:t>
            </a:r>
            <a:r>
              <a:rPr lang="zh-CN" altLang="en-US" b="1" dirty="0"/>
              <a:t>库）</a:t>
            </a:r>
          </a:p>
        </p:txBody>
      </p:sp>
      <p:pic>
        <p:nvPicPr>
          <p:cNvPr id="12" name="图片 11" descr="C:\Users\DELL\Desktop\Snipaste_2019-03-05_20-16-17.png"/>
          <p:cNvPicPr/>
          <p:nvPr/>
        </p:nvPicPr>
        <p:blipFill>
          <a:blip r:embed="rId2">
            <a:extLst>
              <a:ext uri="{28A0092B-C50C-407E-A947-70E740481C1C}">
                <a14:useLocalDpi xmlns:a14="http://schemas.microsoft.com/office/drawing/2010/main" val="0"/>
              </a:ext>
            </a:extLst>
          </a:blip>
          <a:srcRect/>
          <a:stretch>
            <a:fillRect/>
          </a:stretch>
        </p:blipFill>
        <p:spPr bwMode="auto">
          <a:xfrm>
            <a:off x="3347864" y="952657"/>
            <a:ext cx="5274118" cy="3607518"/>
          </a:xfrm>
          <a:prstGeom prst="rect">
            <a:avLst/>
          </a:prstGeom>
          <a:noFill/>
          <a:ln>
            <a:noFill/>
          </a:ln>
        </p:spPr>
      </p:pic>
      <p:sp>
        <p:nvSpPr>
          <p:cNvPr id="3" name="矩形 2"/>
          <p:cNvSpPr/>
          <p:nvPr/>
        </p:nvSpPr>
        <p:spPr>
          <a:xfrm>
            <a:off x="4547411" y="4566916"/>
            <a:ext cx="3996992" cy="369332"/>
          </a:xfrm>
          <a:prstGeom prst="rect">
            <a:avLst/>
          </a:prstGeom>
        </p:spPr>
        <p:txBody>
          <a:bodyPr wrap="none">
            <a:spAutoFit/>
          </a:bodyPr>
          <a:lstStyle/>
          <a:p>
            <a:r>
              <a:rPr lang="zh-CN" altLang="en-US" b="1" dirty="0"/>
              <a:t>设置晶振大小，</a:t>
            </a:r>
            <a:r>
              <a:rPr lang="zh-CN" altLang="en-US" b="1" dirty="0" smtClean="0"/>
              <a:t>勾选</a:t>
            </a:r>
            <a:r>
              <a:rPr lang="zh-CN" altLang="en-US" b="1" dirty="0"/>
              <a:t>“</a:t>
            </a:r>
            <a:r>
              <a:rPr lang="en-US" altLang="zh-CN" b="1" dirty="0" smtClean="0"/>
              <a:t>Use </a:t>
            </a:r>
            <a:r>
              <a:rPr lang="en-GB" altLang="zh-CN" b="1" dirty="0" err="1" smtClean="0"/>
              <a:t>MicroLIB</a:t>
            </a:r>
            <a:r>
              <a:rPr lang="zh-CN" altLang="en-US" b="1" dirty="0" smtClean="0"/>
              <a:t>”</a:t>
            </a:r>
            <a:endParaRPr lang="zh-CN" altLang="en-US" b="1" dirty="0"/>
          </a:p>
        </p:txBody>
      </p:sp>
    </p:spTree>
    <p:extLst>
      <p:ext uri="{BB962C8B-B14F-4D97-AF65-F5344CB8AC3E}">
        <p14:creationId xmlns:p14="http://schemas.microsoft.com/office/powerpoint/2010/main" val="934272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1553931" y="4299942"/>
            <a:ext cx="2003690" cy="338554"/>
          </a:xfrm>
          <a:prstGeom prst="rect">
            <a:avLst/>
          </a:prstGeom>
        </p:spPr>
        <p:txBody>
          <a:bodyPr wrap="none">
            <a:spAutoFit/>
          </a:bodyPr>
          <a:lstStyle/>
          <a:p>
            <a:r>
              <a:rPr lang="en-US" altLang="zh-CN" sz="1600" b="1" dirty="0"/>
              <a:t>STM32F103</a:t>
            </a:r>
            <a:r>
              <a:rPr lang="zh-CN" altLang="en-US" sz="1600" b="1" dirty="0"/>
              <a:t>系列产品</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75606"/>
            <a:ext cx="5166049" cy="292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326785" y="222871"/>
            <a:ext cx="5184576" cy="646331"/>
          </a:xfrm>
          <a:prstGeom prst="rect">
            <a:avLst/>
          </a:prstGeom>
        </p:spPr>
        <p:txBody>
          <a:bodyPr wrap="square">
            <a:spAutoFit/>
          </a:bodyPr>
          <a:lstStyle/>
          <a:p>
            <a:r>
              <a:rPr lang="en-US" altLang="zh-CN" b="1" dirty="0" smtClean="0">
                <a:solidFill>
                  <a:prstClr val="black"/>
                </a:solidFill>
              </a:rPr>
              <a:t>    STM32F1</a:t>
            </a:r>
            <a:r>
              <a:rPr lang="zh-CN" altLang="zh-CN" b="1" dirty="0">
                <a:solidFill>
                  <a:prstClr val="black"/>
                </a:solidFill>
              </a:rPr>
              <a:t>系列产品中</a:t>
            </a:r>
            <a:r>
              <a:rPr lang="zh-CN" altLang="zh-CN" b="1" dirty="0" smtClean="0">
                <a:solidFill>
                  <a:prstClr val="black"/>
                </a:solidFill>
              </a:rPr>
              <a:t>，各个</a:t>
            </a:r>
            <a:r>
              <a:rPr lang="zh-CN" altLang="zh-CN" b="1" dirty="0">
                <a:solidFill>
                  <a:prstClr val="black"/>
                </a:solidFill>
              </a:rPr>
              <a:t>子系列按闪存容量的大小又分为小容量、中容量、大容量</a:t>
            </a:r>
            <a:r>
              <a:rPr lang="zh-CN" altLang="zh-CN" b="1" dirty="0" smtClean="0">
                <a:solidFill>
                  <a:prstClr val="black"/>
                </a:solidFill>
              </a:rPr>
              <a:t>产品</a:t>
            </a:r>
            <a:r>
              <a:rPr lang="zh-CN" altLang="en-US" b="1" dirty="0" smtClean="0">
                <a:solidFill>
                  <a:prstClr val="black"/>
                </a:solidFill>
              </a:rPr>
              <a:t>。</a:t>
            </a:r>
            <a:endParaRPr lang="zh-CN" altLang="en-US" b="1" dirty="0"/>
          </a:p>
        </p:txBody>
      </p:sp>
      <p:grpSp>
        <p:nvGrpSpPr>
          <p:cNvPr id="13" name="组合 12"/>
          <p:cNvGrpSpPr/>
          <p:nvPr/>
        </p:nvGrpSpPr>
        <p:grpSpPr>
          <a:xfrm>
            <a:off x="5724128" y="915566"/>
            <a:ext cx="625252" cy="4104452"/>
            <a:chOff x="5458916" y="192760"/>
            <a:chExt cx="625252" cy="3752083"/>
          </a:xfrm>
          <a:solidFill>
            <a:srgbClr val="44A9C4"/>
          </a:solidFill>
        </p:grpSpPr>
        <p:sp>
          <p:nvSpPr>
            <p:cNvPr id="14" name="五边形 13"/>
            <p:cNvSpPr/>
            <p:nvPr/>
          </p:nvSpPr>
          <p:spPr>
            <a:xfrm rot="5400000">
              <a:off x="3895500" y="1756176"/>
              <a:ext cx="3752083" cy="6252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nvSpPr>
          <p:spPr>
            <a:xfrm>
              <a:off x="5571485" y="192760"/>
              <a:ext cx="430887" cy="3503523"/>
            </a:xfrm>
            <a:prstGeom prst="rect">
              <a:avLst/>
            </a:prstGeom>
            <a:grpFill/>
            <a:ln>
              <a:noFill/>
            </a:ln>
          </p:spPr>
          <p:txBody>
            <a:bodyPr vert="eaVert"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低密度（</a:t>
              </a:r>
              <a:r>
                <a:rPr lang="en-GB" altLang="zh-CN"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LD</a:t>
              </a:r>
              <a:r>
                <a:rPr lang="zh-CN" altLang="en-GB"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GB"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闪存容量为</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16~32</a:t>
              </a:r>
              <a:r>
                <a:rPr lang="en-GB"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KB</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p:cNvGrpSpPr/>
          <p:nvPr/>
        </p:nvGrpSpPr>
        <p:grpSpPr>
          <a:xfrm>
            <a:off x="6521106" y="915566"/>
            <a:ext cx="625252" cy="4104453"/>
            <a:chOff x="5458917" y="192760"/>
            <a:chExt cx="625252" cy="3752083"/>
          </a:xfrm>
          <a:solidFill>
            <a:srgbClr val="44A9C4"/>
          </a:solidFill>
        </p:grpSpPr>
        <p:sp>
          <p:nvSpPr>
            <p:cNvPr id="17" name="五边形 16"/>
            <p:cNvSpPr/>
            <p:nvPr/>
          </p:nvSpPr>
          <p:spPr>
            <a:xfrm rot="5400000">
              <a:off x="3895501" y="1756176"/>
              <a:ext cx="3752083" cy="6252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7"/>
            <p:cNvSpPr txBox="1"/>
            <p:nvPr/>
          </p:nvSpPr>
          <p:spPr>
            <a:xfrm>
              <a:off x="5571485" y="192859"/>
              <a:ext cx="430887" cy="3503424"/>
            </a:xfrm>
            <a:prstGeom prst="rect">
              <a:avLst/>
            </a:prstGeom>
            <a:grpFill/>
            <a:ln>
              <a:noFill/>
            </a:ln>
          </p:spPr>
          <p:txBody>
            <a:bodyPr vert="eaVert"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中密度（</a:t>
              </a:r>
              <a:r>
                <a:rPr lang="en-GB" altLang="zh-CN"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MD</a:t>
              </a:r>
              <a:r>
                <a:rPr lang="zh-CN" altLang="en-GB"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GB"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闪存容量为</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64~128</a:t>
              </a:r>
              <a:r>
                <a:rPr lang="en-GB"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KB</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 name="五边形 19"/>
          <p:cNvSpPr/>
          <p:nvPr/>
        </p:nvSpPr>
        <p:spPr>
          <a:xfrm rot="5400000">
            <a:off x="5638428" y="2655171"/>
            <a:ext cx="4104457" cy="625252"/>
          </a:xfrm>
          <a:prstGeom prst="homePlate">
            <a:avLst/>
          </a:prstGeom>
          <a:solidFill>
            <a:srgbClr val="44A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7490600" y="915566"/>
            <a:ext cx="430887" cy="3816425"/>
          </a:xfrm>
          <a:prstGeom prst="rect">
            <a:avLst/>
          </a:prstGeom>
          <a:solidFill>
            <a:srgbClr val="44A9C4"/>
          </a:solidFill>
          <a:ln>
            <a:noFill/>
          </a:ln>
        </p:spPr>
        <p:txBody>
          <a:bodyPr vert="eaVert"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高密度（</a:t>
            </a:r>
            <a:r>
              <a:rPr lang="en-GB" altLang="zh-CN"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HD</a:t>
            </a:r>
            <a:r>
              <a:rPr lang="zh-CN" altLang="en-GB"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GB"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闪存容量为</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256~512</a:t>
            </a:r>
            <a:r>
              <a:rPr lang="en-GB"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KB</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五边形 22"/>
          <p:cNvSpPr/>
          <p:nvPr/>
        </p:nvSpPr>
        <p:spPr>
          <a:xfrm rot="5400000">
            <a:off x="6435405" y="2655171"/>
            <a:ext cx="4104459" cy="625252"/>
          </a:xfrm>
          <a:prstGeom prst="homePlate">
            <a:avLst/>
          </a:prstGeom>
          <a:solidFill>
            <a:srgbClr val="44A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23"/>
          <p:cNvSpPr txBox="1"/>
          <p:nvPr/>
        </p:nvSpPr>
        <p:spPr>
          <a:xfrm>
            <a:off x="8287577" y="915677"/>
            <a:ext cx="430887" cy="3880503"/>
          </a:xfrm>
          <a:prstGeom prst="rect">
            <a:avLst/>
          </a:prstGeom>
          <a:solidFill>
            <a:srgbClr val="44A9C4"/>
          </a:solidFill>
          <a:ln>
            <a:noFill/>
          </a:ln>
        </p:spPr>
        <p:txBody>
          <a:bodyPr vert="eaVert"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超</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密度（</a:t>
            </a:r>
            <a:r>
              <a:rPr lang="en-GB" altLang="zh-CN"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XL</a:t>
            </a:r>
            <a:r>
              <a:rPr lang="zh-CN" altLang="en-GB" sz="1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GB"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闪存容量为</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768</a:t>
            </a:r>
            <a:r>
              <a:rPr lang="en-GB"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KB~1MB</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421588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241574" y="406865"/>
            <a:ext cx="352839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5</a:t>
            </a:r>
            <a:r>
              <a:rPr lang="zh-CN" altLang="en-US" b="1" dirty="0" smtClean="0">
                <a:solidFill>
                  <a:srgbClr val="C00000"/>
                </a:solidFill>
              </a:rPr>
              <a:t>：</a:t>
            </a:r>
            <a:r>
              <a:rPr lang="zh-CN" altLang="en-US" b="1" dirty="0"/>
              <a:t>配置</a:t>
            </a:r>
            <a:r>
              <a:rPr lang="en-GB" altLang="zh-CN" b="1" dirty="0" err="1"/>
              <a:t>Keil</a:t>
            </a:r>
            <a:r>
              <a:rPr lang="en-GB" altLang="zh-CN" b="1" dirty="0"/>
              <a:t> MDK</a:t>
            </a:r>
            <a:endParaRPr lang="zh-CN" altLang="en-US" b="1" dirty="0"/>
          </a:p>
        </p:txBody>
      </p:sp>
      <p:sp>
        <p:nvSpPr>
          <p:cNvPr id="10" name="矩形 9"/>
          <p:cNvSpPr/>
          <p:nvPr/>
        </p:nvSpPr>
        <p:spPr>
          <a:xfrm>
            <a:off x="467544" y="1988400"/>
            <a:ext cx="2592288" cy="1131079"/>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在“</a:t>
            </a:r>
            <a:r>
              <a:rPr lang="en-GB" altLang="zh-CN" b="1" dirty="0" smtClean="0"/>
              <a:t>Output</a:t>
            </a:r>
            <a:r>
              <a:rPr lang="zh-CN" altLang="en-US" b="1" dirty="0" smtClean="0"/>
              <a:t>”选项</a:t>
            </a:r>
            <a:r>
              <a:rPr lang="zh-CN" altLang="en-US" b="1" dirty="0"/>
              <a:t>页中</a:t>
            </a:r>
            <a:r>
              <a:rPr lang="zh-CN" altLang="en-US" b="1" dirty="0" smtClean="0"/>
              <a:t>勾选“</a:t>
            </a:r>
            <a:r>
              <a:rPr lang="en-GB" altLang="zh-CN" b="1" dirty="0" smtClean="0"/>
              <a:t>Create </a:t>
            </a:r>
            <a:r>
              <a:rPr lang="en-GB" altLang="zh-CN" b="1" dirty="0"/>
              <a:t>HEX </a:t>
            </a:r>
            <a:r>
              <a:rPr lang="en-GB" altLang="zh-CN" b="1" dirty="0" smtClean="0"/>
              <a:t>File</a:t>
            </a:r>
            <a:r>
              <a:rPr lang="zh-CN" altLang="en-US" b="1" dirty="0" smtClean="0"/>
              <a:t>”</a:t>
            </a:r>
            <a:r>
              <a:rPr lang="zh-CN" altLang="en-GB" b="1" dirty="0" smtClean="0"/>
              <a:t>，</a:t>
            </a:r>
            <a:r>
              <a:rPr lang="zh-CN" altLang="en-US" b="1" dirty="0"/>
              <a:t>生成</a:t>
            </a:r>
            <a:r>
              <a:rPr lang="en-GB" altLang="zh-CN" b="1" dirty="0"/>
              <a:t>HEX</a:t>
            </a:r>
            <a:r>
              <a:rPr lang="zh-CN" altLang="en-US" b="1" dirty="0"/>
              <a:t>文件</a:t>
            </a:r>
          </a:p>
        </p:txBody>
      </p:sp>
      <p:sp>
        <p:nvSpPr>
          <p:cNvPr id="3" name="矩形 2"/>
          <p:cNvSpPr/>
          <p:nvPr/>
        </p:nvSpPr>
        <p:spPr>
          <a:xfrm>
            <a:off x="3921489" y="4580704"/>
            <a:ext cx="4106124" cy="369332"/>
          </a:xfrm>
          <a:prstGeom prst="rect">
            <a:avLst/>
          </a:prstGeom>
        </p:spPr>
        <p:txBody>
          <a:bodyPr wrap="none">
            <a:spAutoFit/>
          </a:bodyPr>
          <a:lstStyle/>
          <a:p>
            <a:r>
              <a:rPr lang="zh-CN" altLang="en-US" b="1" dirty="0" smtClean="0"/>
              <a:t>勾选“</a:t>
            </a:r>
            <a:r>
              <a:rPr lang="en-GB" altLang="zh-CN" b="1" dirty="0" smtClean="0"/>
              <a:t>Create </a:t>
            </a:r>
            <a:r>
              <a:rPr lang="en-GB" altLang="zh-CN" b="1" dirty="0"/>
              <a:t>HEX </a:t>
            </a:r>
            <a:r>
              <a:rPr lang="en-GB" altLang="zh-CN" b="1" dirty="0" smtClean="0"/>
              <a:t>File</a:t>
            </a:r>
            <a:r>
              <a:rPr lang="zh-CN" altLang="en-US" b="1" dirty="0" smtClean="0"/>
              <a:t>”</a:t>
            </a:r>
            <a:r>
              <a:rPr lang="zh-CN" altLang="en-GB" b="1" dirty="0" smtClean="0"/>
              <a:t>，</a:t>
            </a:r>
            <a:r>
              <a:rPr lang="zh-CN" altLang="en-US" b="1" dirty="0"/>
              <a:t>生成</a:t>
            </a:r>
            <a:r>
              <a:rPr lang="en-GB" altLang="zh-CN" b="1" dirty="0"/>
              <a:t>HEX</a:t>
            </a:r>
            <a:r>
              <a:rPr lang="zh-CN" altLang="en-US" b="1" dirty="0"/>
              <a:t>文件</a:t>
            </a:r>
          </a:p>
        </p:txBody>
      </p:sp>
      <p:pic>
        <p:nvPicPr>
          <p:cNvPr id="11" name="图片 10" descr="C:\Users\DELL\Desktop\Snipaste_2019-03-05_20-19-14.png"/>
          <p:cNvPicPr/>
          <p:nvPr/>
        </p:nvPicPr>
        <p:blipFill>
          <a:blip r:embed="rId2">
            <a:extLst>
              <a:ext uri="{28A0092B-C50C-407E-A947-70E740481C1C}">
                <a14:useLocalDpi xmlns:a14="http://schemas.microsoft.com/office/drawing/2010/main" val="0"/>
              </a:ext>
            </a:extLst>
          </a:blip>
          <a:srcRect/>
          <a:stretch>
            <a:fillRect/>
          </a:stretch>
        </p:blipFill>
        <p:spPr bwMode="auto">
          <a:xfrm>
            <a:off x="3347864" y="937197"/>
            <a:ext cx="5253375" cy="3643507"/>
          </a:xfrm>
          <a:prstGeom prst="rect">
            <a:avLst/>
          </a:prstGeom>
          <a:noFill/>
          <a:ln>
            <a:noFill/>
          </a:ln>
        </p:spPr>
      </p:pic>
    </p:spTree>
    <p:extLst>
      <p:ext uri="{BB962C8B-B14F-4D97-AF65-F5344CB8AC3E}">
        <p14:creationId xmlns:p14="http://schemas.microsoft.com/office/powerpoint/2010/main" val="42306265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249862" y="1131590"/>
            <a:ext cx="3240360" cy="1131079"/>
          </a:xfrm>
          <a:prstGeom prst="rect">
            <a:avLst/>
          </a:prstGeom>
        </p:spPr>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6</a:t>
            </a:r>
            <a:r>
              <a:rPr lang="zh-CN" altLang="en-US" b="1" dirty="0" smtClean="0">
                <a:solidFill>
                  <a:srgbClr val="C00000"/>
                </a:solidFill>
              </a:rPr>
              <a:t>：</a:t>
            </a:r>
            <a:r>
              <a:rPr lang="zh-CN" altLang="en-US" b="1" dirty="0">
                <a:solidFill>
                  <a:schemeClr val="dk1"/>
                </a:solidFill>
              </a:rPr>
              <a:t>在工程设置窗口</a:t>
            </a:r>
            <a:r>
              <a:rPr lang="zh-CN" altLang="en-US" b="1" dirty="0" smtClean="0">
                <a:solidFill>
                  <a:schemeClr val="dk1"/>
                </a:solidFill>
              </a:rPr>
              <a:t>的“</a:t>
            </a:r>
            <a:r>
              <a:rPr lang="en-GB" altLang="zh-CN" b="1" dirty="0" smtClean="0">
                <a:solidFill>
                  <a:schemeClr val="dk1"/>
                </a:solidFill>
              </a:rPr>
              <a:t>C/C++</a:t>
            </a:r>
            <a:r>
              <a:rPr lang="zh-CN" altLang="en-US" b="1" dirty="0" smtClean="0">
                <a:solidFill>
                  <a:schemeClr val="dk1"/>
                </a:solidFill>
              </a:rPr>
              <a:t>”选项</a:t>
            </a:r>
            <a:r>
              <a:rPr lang="zh-CN" altLang="en-US" b="1" dirty="0">
                <a:solidFill>
                  <a:schemeClr val="dk1"/>
                </a:solidFill>
              </a:rPr>
              <a:t>页</a:t>
            </a:r>
            <a:r>
              <a:rPr lang="zh-CN" altLang="en-US" b="1" dirty="0" smtClean="0">
                <a:solidFill>
                  <a:schemeClr val="dk1"/>
                </a:solidFill>
              </a:rPr>
              <a:t>的“</a:t>
            </a:r>
            <a:r>
              <a:rPr lang="en-GB" altLang="zh-CN" b="1" dirty="0" smtClean="0">
                <a:solidFill>
                  <a:schemeClr val="dk1"/>
                </a:solidFill>
              </a:rPr>
              <a:t>Define</a:t>
            </a:r>
            <a:r>
              <a:rPr lang="zh-CN" altLang="en-US" b="1" dirty="0" smtClean="0">
                <a:solidFill>
                  <a:schemeClr val="dk1"/>
                </a:solidFill>
              </a:rPr>
              <a:t>”框</a:t>
            </a:r>
            <a:r>
              <a:rPr lang="zh-CN" altLang="en-US" b="1" dirty="0">
                <a:solidFill>
                  <a:schemeClr val="dk1"/>
                </a:solidFill>
              </a:rPr>
              <a:t>中</a:t>
            </a:r>
            <a:r>
              <a:rPr lang="zh-CN" altLang="en-US" b="1" dirty="0" smtClean="0">
                <a:solidFill>
                  <a:schemeClr val="dk1"/>
                </a:solidFill>
              </a:rPr>
              <a:t>输入两</a:t>
            </a:r>
            <a:r>
              <a:rPr lang="zh-CN" altLang="en-US" b="1" dirty="0">
                <a:solidFill>
                  <a:schemeClr val="dk1"/>
                </a:solidFill>
              </a:rPr>
              <a:t>个宏</a:t>
            </a:r>
          </a:p>
        </p:txBody>
      </p:sp>
      <p:sp>
        <p:nvSpPr>
          <p:cNvPr id="10" name="矩形 9"/>
          <p:cNvSpPr/>
          <p:nvPr/>
        </p:nvSpPr>
        <p:spPr>
          <a:xfrm>
            <a:off x="249861" y="2427734"/>
            <a:ext cx="3240360" cy="1823576"/>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srgbClr val="C00000"/>
                </a:solidFill>
              </a:rPr>
              <a:t>目的</a:t>
            </a:r>
            <a:r>
              <a:rPr lang="zh-CN" altLang="en-US" b="1" dirty="0" smtClean="0"/>
              <a:t>：为了</a:t>
            </a:r>
            <a:r>
              <a:rPr lang="zh-CN" altLang="en-US" b="1" dirty="0"/>
              <a:t>屏蔽编译器的默认搜索路径，转而使用添加到工程中的</a:t>
            </a:r>
            <a:r>
              <a:rPr lang="en-US" altLang="zh-CN" b="1" dirty="0"/>
              <a:t>STM32F10x</a:t>
            </a:r>
            <a:r>
              <a:rPr lang="zh-CN" altLang="en-US" b="1" dirty="0"/>
              <a:t>标准外设库，即使用</a:t>
            </a:r>
            <a:r>
              <a:rPr lang="en-US" altLang="zh-CN" b="1" dirty="0"/>
              <a:t>STM32F10x</a:t>
            </a:r>
            <a:r>
              <a:rPr lang="zh-CN" altLang="en-US" b="1" dirty="0"/>
              <a:t>标准外设库进行</a:t>
            </a:r>
            <a:r>
              <a:rPr lang="en-US" altLang="zh-CN" b="1" dirty="0"/>
              <a:t>STM32</a:t>
            </a:r>
            <a:r>
              <a:rPr lang="zh-CN" altLang="en-US" b="1" dirty="0"/>
              <a:t>的开发</a:t>
            </a:r>
          </a:p>
        </p:txBody>
      </p:sp>
      <p:sp>
        <p:nvSpPr>
          <p:cNvPr id="3" name="矩形 2"/>
          <p:cNvSpPr/>
          <p:nvPr/>
        </p:nvSpPr>
        <p:spPr>
          <a:xfrm>
            <a:off x="6133706" y="4566916"/>
            <a:ext cx="881973" cy="369332"/>
          </a:xfrm>
          <a:prstGeom prst="rect">
            <a:avLst/>
          </a:prstGeom>
        </p:spPr>
        <p:txBody>
          <a:bodyPr wrap="none">
            <a:spAutoFit/>
          </a:bodyPr>
          <a:lstStyle/>
          <a:p>
            <a:r>
              <a:rPr lang="zh-CN" altLang="en-US" b="1" dirty="0" smtClean="0"/>
              <a:t>添加宏</a:t>
            </a:r>
            <a:endParaRPr lang="zh-CN" altLang="en-US" b="1" dirty="0"/>
          </a:p>
        </p:txBody>
      </p:sp>
      <p:pic>
        <p:nvPicPr>
          <p:cNvPr id="12" name="图片 11" descr="11"/>
          <p:cNvPicPr/>
          <p:nvPr/>
        </p:nvPicPr>
        <p:blipFill>
          <a:blip r:embed="rId2"/>
          <a:stretch>
            <a:fillRect/>
          </a:stretch>
        </p:blipFill>
        <p:spPr>
          <a:xfrm>
            <a:off x="3635896" y="987574"/>
            <a:ext cx="5040560" cy="3435326"/>
          </a:xfrm>
          <a:prstGeom prst="rect">
            <a:avLst/>
          </a:prstGeom>
        </p:spPr>
      </p:pic>
    </p:spTree>
    <p:extLst>
      <p:ext uri="{BB962C8B-B14F-4D97-AF65-F5344CB8AC3E}">
        <p14:creationId xmlns:p14="http://schemas.microsoft.com/office/powerpoint/2010/main" val="20915204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251520" y="1726238"/>
            <a:ext cx="3096344" cy="1477328"/>
          </a:xfrm>
          <a:prstGeom prst="rect">
            <a:avLst/>
          </a:prstGeom>
        </p:spPr>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7</a:t>
            </a:r>
            <a:r>
              <a:rPr lang="zh-CN" altLang="en-US" b="1" dirty="0" smtClean="0">
                <a:solidFill>
                  <a:srgbClr val="C00000"/>
                </a:solidFill>
              </a:rPr>
              <a:t>：</a:t>
            </a:r>
            <a:r>
              <a:rPr lang="zh-CN" altLang="en-US" b="1" dirty="0">
                <a:solidFill>
                  <a:schemeClr val="dk1"/>
                </a:solidFill>
              </a:rPr>
              <a:t>在工程设置窗口</a:t>
            </a:r>
            <a:r>
              <a:rPr lang="zh-CN" altLang="en-US" b="1" dirty="0" smtClean="0">
                <a:solidFill>
                  <a:schemeClr val="dk1"/>
                </a:solidFill>
              </a:rPr>
              <a:t>的“</a:t>
            </a:r>
            <a:r>
              <a:rPr lang="en-US" altLang="zh-CN" b="1" dirty="0" smtClean="0">
                <a:solidFill>
                  <a:schemeClr val="dk1"/>
                </a:solidFill>
              </a:rPr>
              <a:t>C/C++</a:t>
            </a:r>
            <a:r>
              <a:rPr lang="zh-CN" altLang="en-US" b="1" dirty="0" smtClean="0">
                <a:solidFill>
                  <a:schemeClr val="dk1"/>
                </a:solidFill>
              </a:rPr>
              <a:t>”选项</a:t>
            </a:r>
            <a:r>
              <a:rPr lang="zh-CN" altLang="en-US" b="1" dirty="0">
                <a:solidFill>
                  <a:schemeClr val="dk1"/>
                </a:solidFill>
              </a:rPr>
              <a:t>页</a:t>
            </a:r>
            <a:r>
              <a:rPr lang="zh-CN" altLang="en-US" b="1" dirty="0" smtClean="0">
                <a:solidFill>
                  <a:schemeClr val="dk1"/>
                </a:solidFill>
              </a:rPr>
              <a:t>的“</a:t>
            </a:r>
            <a:r>
              <a:rPr lang="en-US" altLang="zh-CN" b="1" dirty="0" smtClean="0">
                <a:solidFill>
                  <a:schemeClr val="dk1"/>
                </a:solidFill>
              </a:rPr>
              <a:t>Include Paths</a:t>
            </a:r>
            <a:r>
              <a:rPr lang="zh-CN" altLang="en-US" b="1" dirty="0" smtClean="0">
                <a:solidFill>
                  <a:schemeClr val="dk1"/>
                </a:solidFill>
              </a:rPr>
              <a:t>”中</a:t>
            </a:r>
            <a:r>
              <a:rPr lang="zh-CN" altLang="en-US" b="1" dirty="0">
                <a:solidFill>
                  <a:schemeClr val="dk1"/>
                </a:solidFill>
              </a:rPr>
              <a:t>，将工程头文件</a:t>
            </a:r>
            <a:r>
              <a:rPr lang="en-US" altLang="zh-CN" b="1" dirty="0">
                <a:solidFill>
                  <a:schemeClr val="dk1"/>
                </a:solidFill>
              </a:rPr>
              <a:t>.h</a:t>
            </a:r>
            <a:r>
              <a:rPr lang="zh-CN" altLang="en-US" b="1" dirty="0">
                <a:solidFill>
                  <a:schemeClr val="dk1"/>
                </a:solidFill>
              </a:rPr>
              <a:t>添加进搜索路径中</a:t>
            </a:r>
          </a:p>
        </p:txBody>
      </p:sp>
      <p:sp>
        <p:nvSpPr>
          <p:cNvPr id="3" name="矩形 2"/>
          <p:cNvSpPr/>
          <p:nvPr/>
        </p:nvSpPr>
        <p:spPr>
          <a:xfrm>
            <a:off x="5580112" y="4587974"/>
            <a:ext cx="1579278" cy="369332"/>
          </a:xfrm>
          <a:prstGeom prst="rect">
            <a:avLst/>
          </a:prstGeom>
        </p:spPr>
        <p:txBody>
          <a:bodyPr wrap="none">
            <a:spAutoFit/>
          </a:bodyPr>
          <a:lstStyle/>
          <a:p>
            <a:r>
              <a:rPr lang="zh-CN" altLang="en-US" b="1" dirty="0"/>
              <a:t>添加搜索路径</a:t>
            </a:r>
          </a:p>
        </p:txBody>
      </p:sp>
      <p:pic>
        <p:nvPicPr>
          <p:cNvPr id="11" name="图片 10" descr="12"/>
          <p:cNvPicPr/>
          <p:nvPr/>
        </p:nvPicPr>
        <p:blipFill>
          <a:blip r:embed="rId2"/>
          <a:stretch>
            <a:fillRect/>
          </a:stretch>
        </p:blipFill>
        <p:spPr>
          <a:xfrm>
            <a:off x="3491880" y="1021464"/>
            <a:ext cx="5112568" cy="3367546"/>
          </a:xfrm>
          <a:prstGeom prst="rect">
            <a:avLst/>
          </a:prstGeom>
        </p:spPr>
      </p:pic>
    </p:spTree>
    <p:extLst>
      <p:ext uri="{BB962C8B-B14F-4D97-AF65-F5344CB8AC3E}">
        <p14:creationId xmlns:p14="http://schemas.microsoft.com/office/powerpoint/2010/main" val="14148466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95536" y="1131590"/>
            <a:ext cx="3096344" cy="1477328"/>
          </a:xfrm>
          <a:prstGeom prst="rect">
            <a:avLst/>
          </a:prstGeom>
        </p:spPr>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7</a:t>
            </a:r>
            <a:r>
              <a:rPr lang="zh-CN" altLang="en-US" b="1" dirty="0" smtClean="0">
                <a:solidFill>
                  <a:srgbClr val="C00000"/>
                </a:solidFill>
              </a:rPr>
              <a:t>：</a:t>
            </a:r>
            <a:r>
              <a:rPr lang="zh-CN" altLang="en-US" b="1" dirty="0">
                <a:solidFill>
                  <a:schemeClr val="dk1"/>
                </a:solidFill>
              </a:rPr>
              <a:t>在工程设置窗口的</a:t>
            </a:r>
            <a:r>
              <a:rPr lang="en-US" altLang="zh-CN" b="1" dirty="0">
                <a:solidFill>
                  <a:schemeClr val="dk1"/>
                </a:solidFill>
              </a:rPr>
              <a:t>C/C++</a:t>
            </a:r>
            <a:r>
              <a:rPr lang="zh-CN" altLang="en-US" b="1" dirty="0">
                <a:solidFill>
                  <a:schemeClr val="dk1"/>
                </a:solidFill>
              </a:rPr>
              <a:t>选项页的</a:t>
            </a:r>
            <a:r>
              <a:rPr lang="en-US" altLang="zh-CN" b="1" dirty="0">
                <a:solidFill>
                  <a:schemeClr val="dk1"/>
                </a:solidFill>
              </a:rPr>
              <a:t>Include Paths</a:t>
            </a:r>
            <a:r>
              <a:rPr lang="zh-CN" altLang="en-US" b="1" dirty="0">
                <a:solidFill>
                  <a:schemeClr val="dk1"/>
                </a:solidFill>
              </a:rPr>
              <a:t>中，将工程头文件</a:t>
            </a:r>
            <a:r>
              <a:rPr lang="en-US" altLang="zh-CN" b="1" dirty="0">
                <a:solidFill>
                  <a:schemeClr val="dk1"/>
                </a:solidFill>
              </a:rPr>
              <a:t>.h</a:t>
            </a:r>
            <a:r>
              <a:rPr lang="zh-CN" altLang="en-US" b="1" dirty="0">
                <a:solidFill>
                  <a:schemeClr val="dk1"/>
                </a:solidFill>
              </a:rPr>
              <a:t>添加进搜索路径中</a:t>
            </a:r>
          </a:p>
        </p:txBody>
      </p:sp>
      <p:pic>
        <p:nvPicPr>
          <p:cNvPr id="10" name="图片 9" descr="13"/>
          <p:cNvPicPr/>
          <p:nvPr/>
        </p:nvPicPr>
        <p:blipFill>
          <a:blip r:embed="rId2"/>
          <a:stretch>
            <a:fillRect/>
          </a:stretch>
        </p:blipFill>
        <p:spPr>
          <a:xfrm>
            <a:off x="3779912" y="1131590"/>
            <a:ext cx="4848121" cy="3157766"/>
          </a:xfrm>
          <a:prstGeom prst="rect">
            <a:avLst/>
          </a:prstGeom>
        </p:spPr>
      </p:pic>
      <p:sp>
        <p:nvSpPr>
          <p:cNvPr id="5" name="矩形 4"/>
          <p:cNvSpPr/>
          <p:nvPr/>
        </p:nvSpPr>
        <p:spPr>
          <a:xfrm>
            <a:off x="449542" y="2931790"/>
            <a:ext cx="2988332" cy="7848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schemeClr val="dk1"/>
                </a:solidFill>
              </a:rPr>
              <a:t>     将</a:t>
            </a:r>
            <a:r>
              <a:rPr lang="en-US" altLang="zh-CN" b="1" dirty="0">
                <a:solidFill>
                  <a:schemeClr val="dk1"/>
                </a:solidFill>
              </a:rPr>
              <a:t>CORE</a:t>
            </a:r>
            <a:r>
              <a:rPr lang="zh-CN" altLang="en-US" b="1" dirty="0">
                <a:solidFill>
                  <a:schemeClr val="dk1"/>
                </a:solidFill>
              </a:rPr>
              <a:t>中的头文件添加进工程搜索路径</a:t>
            </a:r>
          </a:p>
        </p:txBody>
      </p:sp>
    </p:spTree>
    <p:extLst>
      <p:ext uri="{BB962C8B-B14F-4D97-AF65-F5344CB8AC3E}">
        <p14:creationId xmlns:p14="http://schemas.microsoft.com/office/powerpoint/2010/main" val="23575972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95536" y="1131590"/>
            <a:ext cx="3096344" cy="1477328"/>
          </a:xfrm>
          <a:prstGeom prst="rect">
            <a:avLst/>
          </a:prstGeom>
        </p:spPr>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7</a:t>
            </a:r>
            <a:r>
              <a:rPr lang="zh-CN" altLang="en-US" b="1" dirty="0" smtClean="0">
                <a:solidFill>
                  <a:srgbClr val="C00000"/>
                </a:solidFill>
              </a:rPr>
              <a:t>：</a:t>
            </a:r>
            <a:r>
              <a:rPr lang="zh-CN" altLang="en-US" b="1" dirty="0">
                <a:solidFill>
                  <a:schemeClr val="dk1"/>
                </a:solidFill>
              </a:rPr>
              <a:t>在工程设置窗口的</a:t>
            </a:r>
            <a:r>
              <a:rPr lang="en-US" altLang="zh-CN" b="1" dirty="0">
                <a:solidFill>
                  <a:schemeClr val="dk1"/>
                </a:solidFill>
              </a:rPr>
              <a:t>C/C++</a:t>
            </a:r>
            <a:r>
              <a:rPr lang="zh-CN" altLang="en-US" b="1" dirty="0">
                <a:solidFill>
                  <a:schemeClr val="dk1"/>
                </a:solidFill>
              </a:rPr>
              <a:t>选项页的</a:t>
            </a:r>
            <a:r>
              <a:rPr lang="en-US" altLang="zh-CN" b="1" dirty="0">
                <a:solidFill>
                  <a:schemeClr val="dk1"/>
                </a:solidFill>
              </a:rPr>
              <a:t>Include Paths</a:t>
            </a:r>
            <a:r>
              <a:rPr lang="zh-CN" altLang="en-US" b="1" dirty="0">
                <a:solidFill>
                  <a:schemeClr val="dk1"/>
                </a:solidFill>
              </a:rPr>
              <a:t>中，将工程头文件</a:t>
            </a:r>
            <a:r>
              <a:rPr lang="en-US" altLang="zh-CN" b="1" dirty="0">
                <a:solidFill>
                  <a:schemeClr val="dk1"/>
                </a:solidFill>
              </a:rPr>
              <a:t>.h</a:t>
            </a:r>
            <a:r>
              <a:rPr lang="zh-CN" altLang="en-US" b="1" dirty="0">
                <a:solidFill>
                  <a:schemeClr val="dk1"/>
                </a:solidFill>
              </a:rPr>
              <a:t>添加进搜索路径中</a:t>
            </a:r>
          </a:p>
        </p:txBody>
      </p:sp>
      <p:sp>
        <p:nvSpPr>
          <p:cNvPr id="5" name="矩形 4"/>
          <p:cNvSpPr/>
          <p:nvPr/>
        </p:nvSpPr>
        <p:spPr>
          <a:xfrm>
            <a:off x="449542" y="2931790"/>
            <a:ext cx="2988332" cy="7546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将</a:t>
            </a:r>
            <a:r>
              <a:rPr lang="en-US" altLang="zh-CN" b="1" dirty="0" err="1"/>
              <a:t>FWLib</a:t>
            </a:r>
            <a:r>
              <a:rPr lang="zh-CN" altLang="en-US" b="1" dirty="0"/>
              <a:t>中的头文件添加进工程搜索路径</a:t>
            </a:r>
            <a:endParaRPr lang="zh-CN" altLang="en-US" b="1" dirty="0">
              <a:solidFill>
                <a:schemeClr val="dk1"/>
              </a:solidFill>
            </a:endParaRPr>
          </a:p>
        </p:txBody>
      </p:sp>
      <p:pic>
        <p:nvPicPr>
          <p:cNvPr id="11" name="图片 10" descr="14"/>
          <p:cNvPicPr/>
          <p:nvPr/>
        </p:nvPicPr>
        <p:blipFill>
          <a:blip r:embed="rId2"/>
          <a:stretch>
            <a:fillRect/>
          </a:stretch>
        </p:blipFill>
        <p:spPr>
          <a:xfrm>
            <a:off x="3851920" y="987574"/>
            <a:ext cx="4763413" cy="3365217"/>
          </a:xfrm>
          <a:prstGeom prst="rect">
            <a:avLst/>
          </a:prstGeom>
        </p:spPr>
      </p:pic>
    </p:spTree>
    <p:extLst>
      <p:ext uri="{BB962C8B-B14F-4D97-AF65-F5344CB8AC3E}">
        <p14:creationId xmlns:p14="http://schemas.microsoft.com/office/powerpoint/2010/main" val="39134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95536" y="1131590"/>
            <a:ext cx="3096344" cy="1477328"/>
          </a:xfrm>
          <a:prstGeom prst="rect">
            <a:avLst/>
          </a:prstGeom>
        </p:spPr>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7</a:t>
            </a:r>
            <a:r>
              <a:rPr lang="zh-CN" altLang="en-US" b="1" dirty="0" smtClean="0">
                <a:solidFill>
                  <a:srgbClr val="C00000"/>
                </a:solidFill>
              </a:rPr>
              <a:t>：</a:t>
            </a:r>
            <a:r>
              <a:rPr lang="zh-CN" altLang="en-US" b="1" dirty="0">
                <a:solidFill>
                  <a:schemeClr val="dk1"/>
                </a:solidFill>
              </a:rPr>
              <a:t>在工程设置窗口的</a:t>
            </a:r>
            <a:r>
              <a:rPr lang="en-US" altLang="zh-CN" b="1" dirty="0">
                <a:solidFill>
                  <a:schemeClr val="dk1"/>
                </a:solidFill>
              </a:rPr>
              <a:t>C/C++</a:t>
            </a:r>
            <a:r>
              <a:rPr lang="zh-CN" altLang="en-US" b="1" dirty="0">
                <a:solidFill>
                  <a:schemeClr val="dk1"/>
                </a:solidFill>
              </a:rPr>
              <a:t>选项页的</a:t>
            </a:r>
            <a:r>
              <a:rPr lang="en-US" altLang="zh-CN" b="1" dirty="0">
                <a:solidFill>
                  <a:schemeClr val="dk1"/>
                </a:solidFill>
              </a:rPr>
              <a:t>Include Paths</a:t>
            </a:r>
            <a:r>
              <a:rPr lang="zh-CN" altLang="en-US" b="1" dirty="0">
                <a:solidFill>
                  <a:schemeClr val="dk1"/>
                </a:solidFill>
              </a:rPr>
              <a:t>中，将工程头文件</a:t>
            </a:r>
            <a:r>
              <a:rPr lang="en-US" altLang="zh-CN" b="1" dirty="0">
                <a:solidFill>
                  <a:schemeClr val="dk1"/>
                </a:solidFill>
              </a:rPr>
              <a:t>.h</a:t>
            </a:r>
            <a:r>
              <a:rPr lang="zh-CN" altLang="en-US" b="1" dirty="0">
                <a:solidFill>
                  <a:schemeClr val="dk1"/>
                </a:solidFill>
              </a:rPr>
              <a:t>添加进搜索路径中</a:t>
            </a:r>
          </a:p>
        </p:txBody>
      </p:sp>
      <p:sp>
        <p:nvSpPr>
          <p:cNvPr id="5" name="矩形 4"/>
          <p:cNvSpPr/>
          <p:nvPr/>
        </p:nvSpPr>
        <p:spPr>
          <a:xfrm>
            <a:off x="457835" y="2787774"/>
            <a:ext cx="2988332" cy="11009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将</a:t>
            </a:r>
            <a:r>
              <a:rPr lang="en-US" altLang="zh-CN" b="1" dirty="0"/>
              <a:t>CORE</a:t>
            </a:r>
            <a:r>
              <a:rPr lang="zh-CN" altLang="en-US" b="1" dirty="0"/>
              <a:t>、</a:t>
            </a:r>
            <a:r>
              <a:rPr lang="en-US" altLang="zh-CN" b="1" dirty="0" err="1"/>
              <a:t>FWLib</a:t>
            </a:r>
            <a:r>
              <a:rPr lang="zh-CN" altLang="en-US" b="1" dirty="0"/>
              <a:t>、</a:t>
            </a:r>
            <a:r>
              <a:rPr lang="en-US" altLang="zh-CN" b="1" dirty="0"/>
              <a:t>USER</a:t>
            </a:r>
            <a:r>
              <a:rPr lang="zh-CN" altLang="en-US" b="1" dirty="0"/>
              <a:t>、</a:t>
            </a:r>
            <a:r>
              <a:rPr lang="en-US" altLang="zh-CN" b="1" dirty="0"/>
              <a:t>BSP</a:t>
            </a:r>
            <a:r>
              <a:rPr lang="zh-CN" altLang="en-US" b="1" dirty="0"/>
              <a:t>等头文件都添加进工程搜索</a:t>
            </a:r>
            <a:r>
              <a:rPr lang="zh-CN" altLang="en-US" b="1" dirty="0" smtClean="0"/>
              <a:t>路径后</a:t>
            </a:r>
            <a:r>
              <a:rPr lang="zh-CN" altLang="en-US" b="1" dirty="0"/>
              <a:t>的结构如图</a:t>
            </a:r>
            <a:endParaRPr lang="zh-CN" altLang="en-US" b="1" dirty="0">
              <a:solidFill>
                <a:schemeClr val="dk1"/>
              </a:solidFill>
            </a:endParaRPr>
          </a:p>
        </p:txBody>
      </p:sp>
      <p:pic>
        <p:nvPicPr>
          <p:cNvPr id="10" name="图片 9" descr="15"/>
          <p:cNvPicPr/>
          <p:nvPr/>
        </p:nvPicPr>
        <p:blipFill>
          <a:blip r:embed="rId2"/>
          <a:stretch>
            <a:fillRect/>
          </a:stretch>
        </p:blipFill>
        <p:spPr>
          <a:xfrm>
            <a:off x="3779912" y="1245753"/>
            <a:ext cx="4927114" cy="3198205"/>
          </a:xfrm>
          <a:prstGeom prst="rect">
            <a:avLst/>
          </a:prstGeom>
        </p:spPr>
      </p:pic>
    </p:spTree>
    <p:extLst>
      <p:ext uri="{BB962C8B-B14F-4D97-AF65-F5344CB8AC3E}">
        <p14:creationId xmlns:p14="http://schemas.microsoft.com/office/powerpoint/2010/main" val="20125042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611560" y="1870254"/>
            <a:ext cx="2520280"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8</a:t>
            </a:r>
            <a:r>
              <a:rPr lang="zh-CN" altLang="en-US" b="1" dirty="0" smtClean="0">
                <a:solidFill>
                  <a:srgbClr val="C00000"/>
                </a:solidFill>
              </a:rPr>
              <a:t>：</a:t>
            </a:r>
            <a:r>
              <a:rPr lang="zh-CN" altLang="en-US" b="1" dirty="0">
                <a:solidFill>
                  <a:schemeClr val="dk1"/>
                </a:solidFill>
              </a:rPr>
              <a:t>编写</a:t>
            </a:r>
            <a:r>
              <a:rPr lang="en-US" altLang="zh-CN" b="1" dirty="0" err="1">
                <a:solidFill>
                  <a:schemeClr val="dk1"/>
                </a:solidFill>
              </a:rPr>
              <a:t>main.c</a:t>
            </a:r>
            <a:r>
              <a:rPr lang="zh-CN" altLang="en-US" b="1" dirty="0">
                <a:solidFill>
                  <a:schemeClr val="dk1"/>
                </a:solidFill>
              </a:rPr>
              <a:t>代码，点击编译按钮，如果结果</a:t>
            </a:r>
            <a:r>
              <a:rPr lang="zh-CN" altLang="en-US" b="1" dirty="0" smtClean="0">
                <a:solidFill>
                  <a:schemeClr val="dk1"/>
                </a:solidFill>
              </a:rPr>
              <a:t>为“</a:t>
            </a:r>
            <a:r>
              <a:rPr lang="en-US" altLang="zh-CN" b="1" dirty="0" smtClean="0">
                <a:solidFill>
                  <a:schemeClr val="dk1"/>
                </a:solidFill>
              </a:rPr>
              <a:t>0 </a:t>
            </a:r>
            <a:r>
              <a:rPr lang="en-US" altLang="zh-CN" b="1" dirty="0">
                <a:solidFill>
                  <a:schemeClr val="dk1"/>
                </a:solidFill>
              </a:rPr>
              <a:t>Error(s</a:t>
            </a:r>
            <a:r>
              <a:rPr lang="en-US" altLang="zh-CN" b="1" dirty="0" smtClean="0">
                <a:solidFill>
                  <a:schemeClr val="dk1"/>
                </a:solidFill>
              </a:rPr>
              <a:t>)</a:t>
            </a:r>
            <a:r>
              <a:rPr lang="zh-CN" altLang="en-US" b="1" dirty="0" smtClean="0">
                <a:solidFill>
                  <a:schemeClr val="dk1"/>
                </a:solidFill>
              </a:rPr>
              <a:t>”，</a:t>
            </a:r>
            <a:r>
              <a:rPr lang="zh-CN" altLang="en-US" b="1" dirty="0">
                <a:solidFill>
                  <a:schemeClr val="dk1"/>
                </a:solidFill>
              </a:rPr>
              <a:t>则新建工程完成</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987574"/>
            <a:ext cx="5105102" cy="3987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1854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364088" y="372240"/>
            <a:ext cx="2520280" cy="43858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9</a:t>
            </a:r>
            <a:r>
              <a:rPr lang="zh-CN" altLang="en-US" b="1" dirty="0" smtClean="0">
                <a:solidFill>
                  <a:srgbClr val="C00000"/>
                </a:solidFill>
              </a:rPr>
              <a:t>：</a:t>
            </a:r>
            <a:r>
              <a:rPr lang="zh-CN" altLang="en-US" b="1" dirty="0"/>
              <a:t>调试和下载</a:t>
            </a:r>
            <a:endParaRPr lang="zh-CN" altLang="en-US" b="1" dirty="0">
              <a:solidFill>
                <a:schemeClr val="dk1"/>
              </a:solidFill>
            </a:endParaRPr>
          </a:p>
        </p:txBody>
      </p:sp>
      <p:sp>
        <p:nvSpPr>
          <p:cNvPr id="3" name="矩形 2"/>
          <p:cNvSpPr/>
          <p:nvPr/>
        </p:nvSpPr>
        <p:spPr>
          <a:xfrm>
            <a:off x="614513" y="1491630"/>
            <a:ext cx="2301304"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dirty="0" smtClean="0"/>
              <a:t>     </a:t>
            </a:r>
            <a:r>
              <a:rPr lang="zh-CN" altLang="en-US" b="1" dirty="0">
                <a:solidFill>
                  <a:schemeClr val="dk1"/>
                </a:solidFill>
              </a:rPr>
              <a:t>采用</a:t>
            </a:r>
            <a:r>
              <a:rPr lang="en-US" altLang="zh-CN" b="1" dirty="0">
                <a:solidFill>
                  <a:schemeClr val="dk1"/>
                </a:solidFill>
              </a:rPr>
              <a:t>ST-Link</a:t>
            </a:r>
            <a:r>
              <a:rPr lang="zh-CN" altLang="en-US" b="1" dirty="0">
                <a:solidFill>
                  <a:schemeClr val="dk1"/>
                </a:solidFill>
              </a:rPr>
              <a:t>可以进行代码的在线仿真、烧写程序等，需要安装</a:t>
            </a:r>
            <a:r>
              <a:rPr lang="en-US" altLang="zh-CN" b="1" dirty="0" smtClean="0">
                <a:solidFill>
                  <a:schemeClr val="dk1"/>
                </a:solidFill>
              </a:rPr>
              <a:t>ST-Link</a:t>
            </a:r>
            <a:r>
              <a:rPr lang="zh-CN" altLang="en-US" b="1" dirty="0" smtClean="0">
                <a:solidFill>
                  <a:schemeClr val="dk1"/>
                </a:solidFill>
              </a:rPr>
              <a:t>驱动</a:t>
            </a:r>
            <a:r>
              <a:rPr lang="zh-CN" altLang="en-US" b="1" dirty="0">
                <a:solidFill>
                  <a:schemeClr val="dk1"/>
                </a:solidFill>
              </a:rPr>
              <a:t>。驱动安装完毕后，连接开发板，</a:t>
            </a:r>
            <a:r>
              <a:rPr lang="zh-CN" altLang="en-US" b="1" dirty="0" smtClean="0">
                <a:solidFill>
                  <a:schemeClr val="dk1"/>
                </a:solidFill>
              </a:rPr>
              <a:t>在“</a:t>
            </a:r>
            <a:r>
              <a:rPr lang="en-US" altLang="zh-CN" b="1" dirty="0" smtClean="0">
                <a:solidFill>
                  <a:schemeClr val="dk1"/>
                </a:solidFill>
              </a:rPr>
              <a:t>Debug</a:t>
            </a:r>
            <a:r>
              <a:rPr lang="zh-CN" altLang="en-US" b="1" dirty="0" smtClean="0">
                <a:solidFill>
                  <a:schemeClr val="dk1"/>
                </a:solidFill>
              </a:rPr>
              <a:t>”选项</a:t>
            </a:r>
            <a:r>
              <a:rPr lang="zh-CN" altLang="en-US" b="1" dirty="0">
                <a:solidFill>
                  <a:schemeClr val="dk1"/>
                </a:solidFill>
              </a:rPr>
              <a:t>卡中</a:t>
            </a:r>
            <a:r>
              <a:rPr lang="zh-CN" altLang="en-US" b="1" dirty="0" smtClean="0">
                <a:solidFill>
                  <a:schemeClr val="dk1"/>
                </a:solidFill>
              </a:rPr>
              <a:t>选择“</a:t>
            </a:r>
            <a:r>
              <a:rPr lang="en-US" altLang="zh-CN" b="1" dirty="0" smtClean="0">
                <a:solidFill>
                  <a:schemeClr val="dk1"/>
                </a:solidFill>
              </a:rPr>
              <a:t>ST-Link Debugger</a:t>
            </a:r>
            <a:r>
              <a:rPr lang="zh-CN" altLang="en-US" b="1" dirty="0" smtClean="0">
                <a:solidFill>
                  <a:schemeClr val="dk1"/>
                </a:solidFill>
              </a:rPr>
              <a:t>”</a:t>
            </a:r>
            <a:endParaRPr lang="zh-CN" altLang="en-US" b="1" dirty="0">
              <a:solidFill>
                <a:schemeClr val="dk1"/>
              </a:solidFill>
            </a:endParaRP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915566"/>
            <a:ext cx="5165427" cy="383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265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0099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974439"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3.4.2 </a:t>
            </a:r>
            <a:r>
              <a:rPr lang="zh-CN" altLang="en-US" sz="2400" b="1" dirty="0">
                <a:solidFill>
                  <a:schemeClr val="bg1"/>
                </a:solidFill>
              </a:rPr>
              <a:t>基于标准外设库新建工程模板</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364088" y="372240"/>
            <a:ext cx="2520280" cy="43858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srgbClr val="C00000"/>
                </a:solidFill>
              </a:rPr>
              <a:t>步骤</a:t>
            </a:r>
            <a:r>
              <a:rPr lang="en-US" altLang="zh-CN" b="1" dirty="0" smtClean="0">
                <a:solidFill>
                  <a:srgbClr val="C00000"/>
                </a:solidFill>
              </a:rPr>
              <a:t>9</a:t>
            </a:r>
            <a:r>
              <a:rPr lang="zh-CN" altLang="en-US" b="1" dirty="0" smtClean="0">
                <a:solidFill>
                  <a:srgbClr val="C00000"/>
                </a:solidFill>
              </a:rPr>
              <a:t>：</a:t>
            </a:r>
            <a:r>
              <a:rPr lang="zh-CN" altLang="en-US" b="1" dirty="0"/>
              <a:t>调试和下载</a:t>
            </a:r>
            <a:endParaRPr lang="zh-CN" altLang="en-US" b="1" dirty="0">
              <a:solidFill>
                <a:schemeClr val="dk1"/>
              </a:solidFill>
            </a:endParaRPr>
          </a:p>
        </p:txBody>
      </p:sp>
      <p:sp>
        <p:nvSpPr>
          <p:cNvPr id="3" name="矩形 2"/>
          <p:cNvSpPr/>
          <p:nvPr/>
        </p:nvSpPr>
        <p:spPr>
          <a:xfrm>
            <a:off x="467544" y="1563638"/>
            <a:ext cx="2589336" cy="21698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单击</a:t>
            </a:r>
            <a:r>
              <a:rPr lang="en-GB" altLang="zh-CN" b="1" dirty="0"/>
              <a:t>Settings</a:t>
            </a:r>
            <a:r>
              <a:rPr lang="zh-CN" altLang="en-US" b="1" dirty="0"/>
              <a:t>按钮，在弹出的界面中勾选中“</a:t>
            </a:r>
            <a:r>
              <a:rPr lang="en-GB" altLang="zh-CN" b="1" dirty="0"/>
              <a:t>Reset and Run”</a:t>
            </a:r>
            <a:r>
              <a:rPr lang="zh-CN" altLang="en-GB" b="1" dirty="0"/>
              <a:t>，</a:t>
            </a:r>
            <a:r>
              <a:rPr lang="zh-CN" altLang="en-US" b="1" dirty="0" smtClean="0"/>
              <a:t>选择“</a:t>
            </a:r>
            <a:r>
              <a:rPr lang="en-GB" altLang="zh-CN" b="1" dirty="0" smtClean="0"/>
              <a:t>Erase </a:t>
            </a:r>
            <a:r>
              <a:rPr lang="en-GB" altLang="zh-CN" b="1" dirty="0"/>
              <a:t>Full </a:t>
            </a:r>
            <a:r>
              <a:rPr lang="en-GB" altLang="zh-CN" b="1" dirty="0" smtClean="0"/>
              <a:t>Chip</a:t>
            </a:r>
            <a:r>
              <a:rPr lang="zh-CN" altLang="en-US" b="1" dirty="0" smtClean="0"/>
              <a:t>”</a:t>
            </a:r>
            <a:r>
              <a:rPr lang="zh-CN" altLang="en-GB" b="1" dirty="0" smtClean="0"/>
              <a:t>，</a:t>
            </a:r>
            <a:r>
              <a:rPr lang="zh-CN" altLang="en-US" b="1" dirty="0"/>
              <a:t>每次烧写都将擦除掉芯片上已有的内容</a:t>
            </a:r>
            <a:endParaRPr lang="zh-CN" altLang="en-US" b="1" dirty="0">
              <a:solidFill>
                <a:schemeClr val="dk1"/>
              </a:solidFill>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203598"/>
            <a:ext cx="5572061" cy="323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6501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44023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35496" y="339502"/>
            <a:ext cx="4366901" cy="461665"/>
          </a:xfrm>
          <a:prstGeom prst="rect">
            <a:avLst/>
          </a:prstGeom>
        </p:spPr>
        <p:txBody>
          <a:bodyPr wrap="none">
            <a:spAutoFit/>
          </a:bodyPr>
          <a:lstStyle/>
          <a:p>
            <a:r>
              <a:rPr lang="en-US" altLang="zh-CN" sz="2400" b="1" dirty="0" smtClean="0">
                <a:solidFill>
                  <a:schemeClr val="bg1"/>
                </a:solidFill>
                <a:ea typeface="黑体" pitchFamily="49" charset="-122"/>
              </a:rPr>
              <a:t>3.5 </a:t>
            </a:r>
            <a:r>
              <a:rPr lang="zh-CN" altLang="en-US" sz="2400" b="1" dirty="0" smtClean="0">
                <a:solidFill>
                  <a:schemeClr val="bg1"/>
                </a:solidFill>
                <a:ea typeface="黑体" pitchFamily="49" charset="-122"/>
              </a:rPr>
              <a:t>基于</a:t>
            </a:r>
            <a:r>
              <a:rPr lang="en-US" altLang="zh-CN" sz="2400" b="1" dirty="0">
                <a:solidFill>
                  <a:schemeClr val="bg1"/>
                </a:solidFill>
                <a:ea typeface="黑体" pitchFamily="49" charset="-122"/>
              </a:rPr>
              <a:t>HAL</a:t>
            </a:r>
            <a:r>
              <a:rPr lang="zh-CN" altLang="en-US" sz="2400" b="1" dirty="0">
                <a:solidFill>
                  <a:schemeClr val="bg1"/>
                </a:solidFill>
                <a:ea typeface="黑体" pitchFamily="49" charset="-122"/>
              </a:rPr>
              <a:t>库开发平台的搭建</a:t>
            </a:r>
            <a:endParaRPr lang="zh-CN" altLang="en-US" sz="2400" b="1" dirty="0" smtClean="0">
              <a:solidFill>
                <a:schemeClr val="bg1"/>
              </a:solidFill>
              <a:ea typeface="黑体" pitchFamily="49" charset="-122"/>
            </a:endParaRPr>
          </a:p>
        </p:txBody>
      </p:sp>
      <p:graphicFrame>
        <p:nvGraphicFramePr>
          <p:cNvPr id="7" name="图示 6"/>
          <p:cNvGraphicFramePr/>
          <p:nvPr>
            <p:extLst>
              <p:ext uri="{D42A27DB-BD31-4B8C-83A1-F6EECF244321}">
                <p14:modId xmlns:p14="http://schemas.microsoft.com/office/powerpoint/2010/main" val="1227359914"/>
              </p:ext>
            </p:extLst>
          </p:nvPr>
        </p:nvGraphicFramePr>
        <p:xfrm>
          <a:off x="1954197" y="1203598"/>
          <a:ext cx="6096000" cy="3256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3728" y="1563638"/>
            <a:ext cx="360040" cy="272797"/>
          </a:xfrm>
          <a:prstGeom prst="rect">
            <a:avLst/>
          </a:prstGeom>
          <a:solidFill>
            <a:schemeClr val="accent4">
              <a:lumMod val="75000"/>
            </a:schemeClr>
          </a:solidFill>
          <a:ln>
            <a:noFill/>
          </a:ln>
          <a:effectLst/>
        </p:spPr>
      </p:pic>
      <p:sp>
        <p:nvSpPr>
          <p:cNvPr id="9" name="Freeform 28"/>
          <p:cNvSpPr>
            <a:spLocks noEditPoints="1"/>
          </p:cNvSpPr>
          <p:nvPr/>
        </p:nvSpPr>
        <p:spPr bwMode="auto">
          <a:xfrm>
            <a:off x="2411760" y="2283718"/>
            <a:ext cx="388937" cy="388938"/>
          </a:xfrm>
          <a:custGeom>
            <a:avLst/>
            <a:gdLst>
              <a:gd name="T0" fmla="*/ 2147483646 w 207"/>
              <a:gd name="T1" fmla="*/ 720191999 h 207"/>
              <a:gd name="T2" fmla="*/ 2005245257 w 207"/>
              <a:gd name="T3" fmla="*/ 1807544755 h 207"/>
              <a:gd name="T4" fmla="*/ 2147483646 w 207"/>
              <a:gd name="T5" fmla="*/ 1835788758 h 207"/>
              <a:gd name="T6" fmla="*/ 2147483646 w 207"/>
              <a:gd name="T7" fmla="*/ 1525116005 h 207"/>
              <a:gd name="T8" fmla="*/ 2147483646 w 207"/>
              <a:gd name="T9" fmla="*/ 819042249 h 207"/>
              <a:gd name="T10" fmla="*/ 1934635251 w 207"/>
              <a:gd name="T11" fmla="*/ 381279001 h 207"/>
              <a:gd name="T12" fmla="*/ 1073230755 w 207"/>
              <a:gd name="T13" fmla="*/ 423645005 h 207"/>
              <a:gd name="T14" fmla="*/ 437763248 w 207"/>
              <a:gd name="T15" fmla="*/ 1044986753 h 207"/>
              <a:gd name="T16" fmla="*/ 423645005 w 207"/>
              <a:gd name="T17" fmla="*/ 1962879253 h 207"/>
              <a:gd name="T18" fmla="*/ 1002620749 w 207"/>
              <a:gd name="T19" fmla="*/ 2147483646 h 207"/>
              <a:gd name="T20" fmla="*/ 1708694505 w 207"/>
              <a:gd name="T21" fmla="*/ 2147483646 h 207"/>
              <a:gd name="T22" fmla="*/ 2019367258 w 207"/>
              <a:gd name="T23" fmla="*/ 2147483646 h 207"/>
              <a:gd name="T24" fmla="*/ 1440387755 w 207"/>
              <a:gd name="T25" fmla="*/ 2147483646 h 207"/>
              <a:gd name="T26" fmla="*/ 409523004 w 207"/>
              <a:gd name="T27" fmla="*/ 2147483646 h 207"/>
              <a:gd name="T28" fmla="*/ 0 w 207"/>
              <a:gd name="T29" fmla="*/ 1525116005 h 207"/>
              <a:gd name="T30" fmla="*/ 451885249 w 207"/>
              <a:gd name="T31" fmla="*/ 409523004 h 207"/>
              <a:gd name="T32" fmla="*/ 1539238006 w 207"/>
              <a:gd name="T33" fmla="*/ 0 h 207"/>
              <a:gd name="T34" fmla="*/ 2147483646 w 207"/>
              <a:gd name="T35" fmla="*/ 324794754 h 207"/>
              <a:gd name="T36" fmla="*/ 2147483646 w 207"/>
              <a:gd name="T37" fmla="*/ 1228565253 h 207"/>
              <a:gd name="T38" fmla="*/ 2147483646 w 207"/>
              <a:gd name="T39" fmla="*/ 1934635251 h 207"/>
              <a:gd name="T40" fmla="*/ 1991123255 w 207"/>
              <a:gd name="T41" fmla="*/ 2147483646 h 207"/>
              <a:gd name="T42" fmla="*/ 1736938507 w 207"/>
              <a:gd name="T43" fmla="*/ 2132335752 h 207"/>
              <a:gd name="T44" fmla="*/ 1652206500 w 207"/>
              <a:gd name="T45" fmla="*/ 1864029002 h 207"/>
              <a:gd name="T46" fmla="*/ 1539238006 w 207"/>
              <a:gd name="T47" fmla="*/ 1991123255 h 207"/>
              <a:gd name="T48" fmla="*/ 1256809255 w 207"/>
              <a:gd name="T49" fmla="*/ 2147483646 h 207"/>
              <a:gd name="T50" fmla="*/ 932014501 w 207"/>
              <a:gd name="T51" fmla="*/ 2147483646 h 207"/>
              <a:gd name="T52" fmla="*/ 734314000 w 207"/>
              <a:gd name="T53" fmla="*/ 1934635251 h 207"/>
              <a:gd name="T54" fmla="*/ 762558002 w 207"/>
              <a:gd name="T55" fmla="*/ 1355659506 h 207"/>
              <a:gd name="T56" fmla="*/ 1200321251 w 207"/>
              <a:gd name="T57" fmla="*/ 790802005 h 207"/>
              <a:gd name="T58" fmla="*/ 1694572504 w 207"/>
              <a:gd name="T59" fmla="*/ 734314000 h 207"/>
              <a:gd name="T60" fmla="*/ 1934635251 w 207"/>
              <a:gd name="T61" fmla="*/ 720191999 h 207"/>
              <a:gd name="T62" fmla="*/ 1652206500 w 207"/>
              <a:gd name="T63" fmla="*/ 1059108754 h 207"/>
              <a:gd name="T64" fmla="*/ 1355659506 w 207"/>
              <a:gd name="T65" fmla="*/ 1101471000 h 207"/>
              <a:gd name="T66" fmla="*/ 1129715002 w 207"/>
              <a:gd name="T67" fmla="*/ 1426265754 h 207"/>
              <a:gd name="T68" fmla="*/ 1143837004 w 207"/>
              <a:gd name="T69" fmla="*/ 1807544755 h 207"/>
              <a:gd name="T70" fmla="*/ 1383899751 w 207"/>
              <a:gd name="T71" fmla="*/ 1849907001 h 207"/>
              <a:gd name="T72" fmla="*/ 1581600252 w 207"/>
              <a:gd name="T73" fmla="*/ 1680450502 h 207"/>
              <a:gd name="T74" fmla="*/ 1736938507 w 207"/>
              <a:gd name="T75" fmla="*/ 1115593001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7"/>
              <a:gd name="T115" fmla="*/ 0 h 207"/>
              <a:gd name="T116" fmla="*/ 207 w 207"/>
              <a:gd name="T117" fmla="*/ 207 h 2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rgbClr val="5F5BAE"/>
          </a:solidFill>
          <a:ln>
            <a:noFill/>
          </a:ln>
          <a:extLst/>
        </p:spPr>
        <p:txBody>
          <a:bodyPr/>
          <a:lstStyle/>
          <a:p>
            <a:endParaRPr lang="zh-CN" altLang="en-US" b="1"/>
          </a:p>
        </p:txBody>
      </p:sp>
      <p:sp>
        <p:nvSpPr>
          <p:cNvPr id="10" name="Freeform 12"/>
          <p:cNvSpPr>
            <a:spLocks noEditPoints="1"/>
          </p:cNvSpPr>
          <p:nvPr/>
        </p:nvSpPr>
        <p:spPr bwMode="auto">
          <a:xfrm>
            <a:off x="2419998" y="2987322"/>
            <a:ext cx="409591" cy="432048"/>
          </a:xfrm>
          <a:custGeom>
            <a:avLst/>
            <a:gdLst>
              <a:gd name="T0" fmla="*/ 1297096711 w 96"/>
              <a:gd name="T1" fmla="*/ 2147483646 h 101"/>
              <a:gd name="T2" fmla="*/ 453985862 w 96"/>
              <a:gd name="T3" fmla="*/ 2147483646 h 101"/>
              <a:gd name="T4" fmla="*/ 1167391067 w 96"/>
              <a:gd name="T5" fmla="*/ 1885459107 h 101"/>
              <a:gd name="T6" fmla="*/ 2147483646 w 96"/>
              <a:gd name="T7" fmla="*/ 1105268297 h 101"/>
              <a:gd name="T8" fmla="*/ 2147483646 w 96"/>
              <a:gd name="T9" fmla="*/ 585141091 h 101"/>
              <a:gd name="T10" fmla="*/ 2147483646 w 96"/>
              <a:gd name="T11" fmla="*/ 650154976 h 101"/>
              <a:gd name="T12" fmla="*/ 2147483646 w 96"/>
              <a:gd name="T13" fmla="*/ 325077488 h 101"/>
              <a:gd name="T14" fmla="*/ 2147483646 w 96"/>
              <a:gd name="T15" fmla="*/ 195049718 h 101"/>
              <a:gd name="T16" fmla="*/ 2147483646 w 96"/>
              <a:gd name="T17" fmla="*/ 520127206 h 101"/>
              <a:gd name="T18" fmla="*/ 2147483646 w 96"/>
              <a:gd name="T19" fmla="*/ 585141091 h 101"/>
              <a:gd name="T20" fmla="*/ 2147483646 w 96"/>
              <a:gd name="T21" fmla="*/ 1040254412 h 101"/>
              <a:gd name="T22" fmla="*/ 2147483646 w 96"/>
              <a:gd name="T23" fmla="*/ 1755423273 h 101"/>
              <a:gd name="T24" fmla="*/ 2147483646 w 96"/>
              <a:gd name="T25" fmla="*/ 2147483646 h 101"/>
              <a:gd name="T26" fmla="*/ 2147483646 w 96"/>
              <a:gd name="T27" fmla="*/ 2147483646 h 101"/>
              <a:gd name="T28" fmla="*/ 2147483646 w 96"/>
              <a:gd name="T29" fmla="*/ 2147483646 h 101"/>
              <a:gd name="T30" fmla="*/ 2147483646 w 96"/>
              <a:gd name="T31" fmla="*/ 2147483646 h 101"/>
              <a:gd name="T32" fmla="*/ 2147483646 w 96"/>
              <a:gd name="T33" fmla="*/ 2147483646 h 101"/>
              <a:gd name="T34" fmla="*/ 2147483646 w 96"/>
              <a:gd name="T35" fmla="*/ 2147483646 h 101"/>
              <a:gd name="T36" fmla="*/ 2147483646 w 96"/>
              <a:gd name="T37" fmla="*/ 2147483646 h 101"/>
              <a:gd name="T38" fmla="*/ 2075354738 w 96"/>
              <a:gd name="T39" fmla="*/ 2147483646 h 101"/>
              <a:gd name="T40" fmla="*/ 1426810409 w 96"/>
              <a:gd name="T41" fmla="*/ 2147483646 h 101"/>
              <a:gd name="T42" fmla="*/ 1102530191 w 96"/>
              <a:gd name="T43" fmla="*/ 2147483646 h 101"/>
              <a:gd name="T44" fmla="*/ 1361949534 w 96"/>
              <a:gd name="T45" fmla="*/ 2147483646 h 101"/>
              <a:gd name="T46" fmla="*/ 1297096711 w 96"/>
              <a:gd name="T47" fmla="*/ 2147483646 h 101"/>
              <a:gd name="T48" fmla="*/ 2147483646 w 96"/>
              <a:gd name="T49" fmla="*/ 390091373 h 101"/>
              <a:gd name="T50" fmla="*/ 2147483646 w 96"/>
              <a:gd name="T51" fmla="*/ 715176924 h 101"/>
              <a:gd name="T52" fmla="*/ 2147483646 w 96"/>
              <a:gd name="T53" fmla="*/ 2015486876 h 101"/>
              <a:gd name="T54" fmla="*/ 2147483646 w 96"/>
              <a:gd name="T55" fmla="*/ 585141091 h 101"/>
              <a:gd name="T56" fmla="*/ 2147483646 w 96"/>
              <a:gd name="T57" fmla="*/ 195049718 h 101"/>
              <a:gd name="T58" fmla="*/ 2147483646 w 96"/>
              <a:gd name="T59" fmla="*/ 0 h 101"/>
              <a:gd name="T60" fmla="*/ 2147483646 w 96"/>
              <a:gd name="T61" fmla="*/ 390091373 h 101"/>
              <a:gd name="T62" fmla="*/ 907971725 w 96"/>
              <a:gd name="T63" fmla="*/ 390091373 h 101"/>
              <a:gd name="T64" fmla="*/ 648552382 w 96"/>
              <a:gd name="T65" fmla="*/ 0 h 101"/>
              <a:gd name="T66" fmla="*/ 259419342 w 96"/>
              <a:gd name="T67" fmla="*/ 195049718 h 101"/>
              <a:gd name="T68" fmla="*/ 518838685 w 96"/>
              <a:gd name="T69" fmla="*/ 585141091 h 101"/>
              <a:gd name="T70" fmla="*/ 259419342 w 96"/>
              <a:gd name="T71" fmla="*/ 2015486876 h 101"/>
              <a:gd name="T72" fmla="*/ 2147483646 w 96"/>
              <a:gd name="T73" fmla="*/ 715176924 h 101"/>
              <a:gd name="T74" fmla="*/ 907971725 w 96"/>
              <a:gd name="T75" fmla="*/ 390091373 h 101"/>
              <a:gd name="T76" fmla="*/ 2147483646 w 96"/>
              <a:gd name="T77" fmla="*/ 2147483646 h 101"/>
              <a:gd name="T78" fmla="*/ 2147483646 w 96"/>
              <a:gd name="T79" fmla="*/ 2147483646 h 101"/>
              <a:gd name="T80" fmla="*/ 1426810409 w 96"/>
              <a:gd name="T81" fmla="*/ 2147483646 h 101"/>
              <a:gd name="T82" fmla="*/ 1426810409 w 96"/>
              <a:gd name="T83" fmla="*/ 2147483646 h 101"/>
              <a:gd name="T84" fmla="*/ 2147483646 w 96"/>
              <a:gd name="T85" fmla="*/ 2147483646 h 101"/>
              <a:gd name="T86" fmla="*/ 2147483646 w 96"/>
              <a:gd name="T87" fmla="*/ 2147483646 h 101"/>
              <a:gd name="T88" fmla="*/ 2147483646 w 96"/>
              <a:gd name="T89" fmla="*/ 2147483646 h 101"/>
              <a:gd name="T90" fmla="*/ 2147483646 w 96"/>
              <a:gd name="T91" fmla="*/ 2147483646 h 101"/>
              <a:gd name="T92" fmla="*/ 2147483646 w 96"/>
              <a:gd name="T93" fmla="*/ 2147483646 h 101"/>
              <a:gd name="T94" fmla="*/ 2147483646 w 96"/>
              <a:gd name="T95" fmla="*/ 2147483646 h 101"/>
              <a:gd name="T96" fmla="*/ 2147483646 w 96"/>
              <a:gd name="T97" fmla="*/ 2147483646 h 101"/>
              <a:gd name="T98" fmla="*/ 2147483646 w 96"/>
              <a:gd name="T99" fmla="*/ 2147483646 h 101"/>
              <a:gd name="T100" fmla="*/ 2147483646 w 96"/>
              <a:gd name="T101" fmla="*/ 2147483646 h 101"/>
              <a:gd name="T102" fmla="*/ 1167391067 w 96"/>
              <a:gd name="T103" fmla="*/ 2147483646 h 101"/>
              <a:gd name="T104" fmla="*/ 1815935396 w 96"/>
              <a:gd name="T105" fmla="*/ 2147483646 h 101"/>
              <a:gd name="T106" fmla="*/ 2147483646 w 96"/>
              <a:gd name="T107" fmla="*/ 2147483646 h 101"/>
              <a:gd name="T108" fmla="*/ 2147483646 w 96"/>
              <a:gd name="T109" fmla="*/ 2147483646 h 101"/>
              <a:gd name="T110" fmla="*/ 2147483646 w 96"/>
              <a:gd name="T111" fmla="*/ 2147483646 h 101"/>
              <a:gd name="T112" fmla="*/ 2147483646 w 96"/>
              <a:gd name="T113" fmla="*/ 2147483646 h 101"/>
              <a:gd name="T114" fmla="*/ 2147483646 w 96"/>
              <a:gd name="T115" fmla="*/ 1755423273 h 101"/>
              <a:gd name="T116" fmla="*/ 1686229751 w 96"/>
              <a:gd name="T117" fmla="*/ 2147483646 h 101"/>
              <a:gd name="T118" fmla="*/ 1167391067 w 96"/>
              <a:gd name="T119" fmla="*/ 2147483646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557ABA"/>
          </a:solidFill>
          <a:ln>
            <a:noFill/>
          </a:ln>
          <a:extLst/>
        </p:spPr>
        <p:txBody>
          <a:bodyPr/>
          <a:lstStyle/>
          <a:p>
            <a:endParaRPr lang="zh-CN" altLang="en-US" b="1"/>
          </a:p>
        </p:txBody>
      </p:sp>
      <p:sp>
        <p:nvSpPr>
          <p:cNvPr id="11" name="Freeform 10"/>
          <p:cNvSpPr>
            <a:spLocks noEditPoints="1"/>
          </p:cNvSpPr>
          <p:nvPr/>
        </p:nvSpPr>
        <p:spPr bwMode="auto">
          <a:xfrm>
            <a:off x="2126239" y="3723878"/>
            <a:ext cx="432047" cy="422275"/>
          </a:xfrm>
          <a:custGeom>
            <a:avLst/>
            <a:gdLst>
              <a:gd name="T0" fmla="*/ 958112862 w 90"/>
              <a:gd name="T1" fmla="*/ 2147483646 h 102"/>
              <a:gd name="T2" fmla="*/ 2147483646 w 90"/>
              <a:gd name="T3" fmla="*/ 2147483646 h 102"/>
              <a:gd name="T4" fmla="*/ 2147483646 w 90"/>
              <a:gd name="T5" fmla="*/ 2147483646 h 102"/>
              <a:gd name="T6" fmla="*/ 2147483646 w 90"/>
              <a:gd name="T7" fmla="*/ 2147483646 h 102"/>
              <a:gd name="T8" fmla="*/ 2147483646 w 90"/>
              <a:gd name="T9" fmla="*/ 2147483646 h 102"/>
              <a:gd name="T10" fmla="*/ 2147483646 w 90"/>
              <a:gd name="T11" fmla="*/ 2147483646 h 102"/>
              <a:gd name="T12" fmla="*/ 2147483646 w 90"/>
              <a:gd name="T13" fmla="*/ 2147483646 h 102"/>
              <a:gd name="T14" fmla="*/ 2147483646 w 90"/>
              <a:gd name="T15" fmla="*/ 2147483646 h 102"/>
              <a:gd name="T16" fmla="*/ 2147483646 w 90"/>
              <a:gd name="T17" fmla="*/ 2147483646 h 102"/>
              <a:gd name="T18" fmla="*/ 0 w 90"/>
              <a:gd name="T19" fmla="*/ 2147483646 h 102"/>
              <a:gd name="T20" fmla="*/ 0 w 90"/>
              <a:gd name="T21" fmla="*/ 2147483646 h 102"/>
              <a:gd name="T22" fmla="*/ 0 w 90"/>
              <a:gd name="T23" fmla="*/ 2147483646 h 102"/>
              <a:gd name="T24" fmla="*/ 68439587 w 90"/>
              <a:gd name="T25" fmla="*/ 1919587631 h 102"/>
              <a:gd name="T26" fmla="*/ 479060567 w 90"/>
              <a:gd name="T27" fmla="*/ 1371135205 h 102"/>
              <a:gd name="T28" fmla="*/ 547491882 w 90"/>
              <a:gd name="T29" fmla="*/ 1302577617 h 102"/>
              <a:gd name="T30" fmla="*/ 684362784 w 90"/>
              <a:gd name="T31" fmla="*/ 1302577617 h 102"/>
              <a:gd name="T32" fmla="*/ 2053096626 w 90"/>
              <a:gd name="T33" fmla="*/ 1302577617 h 102"/>
              <a:gd name="T34" fmla="*/ 2147483646 w 90"/>
              <a:gd name="T35" fmla="*/ 205672765 h 102"/>
              <a:gd name="T36" fmla="*/ 2147483646 w 90"/>
              <a:gd name="T37" fmla="*/ 0 h 102"/>
              <a:gd name="T38" fmla="*/ 2147483646 w 90"/>
              <a:gd name="T39" fmla="*/ 205672765 h 102"/>
              <a:gd name="T40" fmla="*/ 2147483646 w 90"/>
              <a:gd name="T41" fmla="*/ 1302577617 h 102"/>
              <a:gd name="T42" fmla="*/ 2147483646 w 90"/>
              <a:gd name="T43" fmla="*/ 1302577617 h 102"/>
              <a:gd name="T44" fmla="*/ 2147483646 w 90"/>
              <a:gd name="T45" fmla="*/ 1576807970 h 102"/>
              <a:gd name="T46" fmla="*/ 2147483646 w 90"/>
              <a:gd name="T47" fmla="*/ 2147483646 h 102"/>
              <a:gd name="T48" fmla="*/ 2147483646 w 90"/>
              <a:gd name="T49" fmla="*/ 2147483646 h 102"/>
              <a:gd name="T50" fmla="*/ 2147483646 w 90"/>
              <a:gd name="T51" fmla="*/ 2147483646 h 102"/>
              <a:gd name="T52" fmla="*/ 2147483646 w 90"/>
              <a:gd name="T53" fmla="*/ 2147483646 h 102"/>
              <a:gd name="T54" fmla="*/ 2147483646 w 90"/>
              <a:gd name="T55" fmla="*/ 2147483646 h 102"/>
              <a:gd name="T56" fmla="*/ 2147483646 w 90"/>
              <a:gd name="T57" fmla="*/ 822682779 h 102"/>
              <a:gd name="T58" fmla="*/ 1710915233 w 90"/>
              <a:gd name="T59" fmla="*/ 2147483646 h 102"/>
              <a:gd name="T60" fmla="*/ 889673274 w 90"/>
              <a:gd name="T61" fmla="*/ 2147483646 h 102"/>
              <a:gd name="T62" fmla="*/ 1505604744 w 90"/>
              <a:gd name="T63" fmla="*/ 1919587631 h 102"/>
              <a:gd name="T64" fmla="*/ 752802372 w 90"/>
              <a:gd name="T65" fmla="*/ 1919587631 h 102"/>
              <a:gd name="T66" fmla="*/ 615931469 w 90"/>
              <a:gd name="T67" fmla="*/ 2125260396 h 102"/>
              <a:gd name="T68" fmla="*/ 615931469 w 90"/>
              <a:gd name="T69" fmla="*/ 2147483646 h 102"/>
              <a:gd name="T70" fmla="*/ 684362784 w 90"/>
              <a:gd name="T71" fmla="*/ 2147483646 h 102"/>
              <a:gd name="T72" fmla="*/ 958112862 w 90"/>
              <a:gd name="T73" fmla="*/ 2147483646 h 102"/>
              <a:gd name="T74" fmla="*/ 2147483646 w 90"/>
              <a:gd name="T75" fmla="*/ 2147483646 h 102"/>
              <a:gd name="T76" fmla="*/ 2147483646 w 90"/>
              <a:gd name="T77" fmla="*/ 2147483646 h 102"/>
              <a:gd name="T78" fmla="*/ 2147483646 w 90"/>
              <a:gd name="T79" fmla="*/ 2147483646 h 102"/>
              <a:gd name="T80" fmla="*/ 2147483646 w 90"/>
              <a:gd name="T81" fmla="*/ 2147483646 h 102"/>
              <a:gd name="T82" fmla="*/ 2147483646 w 90"/>
              <a:gd name="T83" fmla="*/ 2147483646 h 1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0"/>
              <a:gd name="T127" fmla="*/ 0 h 102"/>
              <a:gd name="T128" fmla="*/ 90 w 90"/>
              <a:gd name="T129" fmla="*/ 102 h 1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rgbClr val="4BACC6"/>
          </a:solidFill>
          <a:ln>
            <a:noFill/>
          </a:ln>
          <a:extLst/>
        </p:spPr>
        <p:txBody>
          <a:bodyPr/>
          <a:lstStyle/>
          <a:p>
            <a:endParaRPr lang="zh-CN" altLang="en-US"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1671623" y="4299942"/>
            <a:ext cx="2003690" cy="338554"/>
          </a:xfrm>
          <a:prstGeom prst="rect">
            <a:avLst/>
          </a:prstGeom>
        </p:spPr>
        <p:txBody>
          <a:bodyPr wrap="none">
            <a:spAutoFit/>
          </a:bodyPr>
          <a:lstStyle/>
          <a:p>
            <a:r>
              <a:rPr lang="en-US" altLang="zh-CN" sz="1600" b="1" dirty="0"/>
              <a:t>STM32</a:t>
            </a:r>
            <a:r>
              <a:rPr lang="zh-CN" altLang="en-US" sz="1600" b="1" dirty="0"/>
              <a:t>芯片命名规范</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43" y="1275606"/>
            <a:ext cx="4872250" cy="277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533287462"/>
              </p:ext>
            </p:extLst>
          </p:nvPr>
        </p:nvGraphicFramePr>
        <p:xfrm>
          <a:off x="5292080" y="1491630"/>
          <a:ext cx="3546647" cy="2562250"/>
        </p:xfrm>
        <a:graphic>
          <a:graphicData uri="http://schemas.openxmlformats.org/drawingml/2006/table">
            <a:tbl>
              <a:tblPr firstRow="1" firstCol="1" bandRow="1">
                <a:tableStyleId>{7DF18680-E054-41AD-8BC1-D1AEF772440D}</a:tableStyleId>
              </a:tblPr>
              <a:tblGrid>
                <a:gridCol w="423373"/>
                <a:gridCol w="874180"/>
                <a:gridCol w="2249094"/>
              </a:tblGrid>
              <a:tr h="512450">
                <a:tc>
                  <a:txBody>
                    <a:bodyPr/>
                    <a:lstStyle/>
                    <a:p>
                      <a:pPr algn="ctr">
                        <a:spcAft>
                          <a:spcPts val="0"/>
                        </a:spcAft>
                      </a:pPr>
                      <a:r>
                        <a:rPr lang="zh-CN" sz="1400" b="1" kern="0" dirty="0">
                          <a:effectLst/>
                        </a:rPr>
                        <a:t>序号</a:t>
                      </a:r>
                      <a:endParaRPr lang="zh-CN" sz="1800" b="1" kern="100" dirty="0">
                        <a:effectLst/>
                        <a:latin typeface="Times New Roman"/>
                        <a:ea typeface="宋体"/>
                        <a:cs typeface="Times New Roman"/>
                      </a:endParaRPr>
                    </a:p>
                  </a:txBody>
                  <a:tcPr marL="68580" marR="68580" marT="0" marB="0" anchor="ctr"/>
                </a:tc>
                <a:tc>
                  <a:txBody>
                    <a:bodyPr/>
                    <a:lstStyle/>
                    <a:p>
                      <a:pPr algn="ctr">
                        <a:spcAft>
                          <a:spcPts val="0"/>
                        </a:spcAft>
                      </a:pPr>
                      <a:r>
                        <a:rPr lang="zh-CN" sz="1400" b="1" kern="0" dirty="0">
                          <a:effectLst/>
                        </a:rPr>
                        <a:t>符号</a:t>
                      </a:r>
                      <a:endParaRPr lang="zh-CN" sz="1800" b="1" kern="100" dirty="0">
                        <a:effectLst/>
                        <a:latin typeface="Times New Roman"/>
                        <a:ea typeface="宋体"/>
                        <a:cs typeface="Times New Roman"/>
                      </a:endParaRPr>
                    </a:p>
                  </a:txBody>
                  <a:tcPr marL="68580" marR="68580" marT="0" marB="0" anchor="ctr"/>
                </a:tc>
                <a:tc>
                  <a:txBody>
                    <a:bodyPr/>
                    <a:lstStyle/>
                    <a:p>
                      <a:pPr algn="ctr">
                        <a:spcAft>
                          <a:spcPts val="0"/>
                        </a:spcAft>
                      </a:pPr>
                      <a:r>
                        <a:rPr lang="zh-CN" sz="1400" b="1" kern="0" dirty="0">
                          <a:effectLst/>
                        </a:rPr>
                        <a:t>说明</a:t>
                      </a:r>
                      <a:endParaRPr lang="zh-CN" sz="1800" b="1" kern="100" dirty="0">
                        <a:effectLst/>
                        <a:latin typeface="Times New Roman"/>
                        <a:ea typeface="宋体"/>
                        <a:cs typeface="Times New Roman"/>
                      </a:endParaRPr>
                    </a:p>
                  </a:txBody>
                  <a:tcPr marL="68580" marR="68580" marT="0" marB="0" anchor="ctr"/>
                </a:tc>
              </a:tr>
              <a:tr h="512450">
                <a:tc>
                  <a:txBody>
                    <a:bodyPr/>
                    <a:lstStyle/>
                    <a:p>
                      <a:pPr algn="ctr">
                        <a:spcAft>
                          <a:spcPts val="0"/>
                        </a:spcAft>
                      </a:pPr>
                      <a:r>
                        <a:rPr lang="en-US" sz="1400" b="1" kern="0" dirty="0">
                          <a:effectLst/>
                        </a:rPr>
                        <a:t>1</a:t>
                      </a:r>
                      <a:endParaRPr lang="zh-CN" sz="1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STM32</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en-US" sz="1400" b="1" kern="0" dirty="0" smtClean="0">
                          <a:effectLst/>
                        </a:rPr>
                        <a:t>ARM </a:t>
                      </a:r>
                      <a:r>
                        <a:rPr lang="en-US" sz="1400" b="1" kern="0" dirty="0">
                          <a:effectLst/>
                        </a:rPr>
                        <a:t>Cortex-M3</a:t>
                      </a:r>
                      <a:r>
                        <a:rPr lang="zh-CN" sz="1400" b="1" kern="0" dirty="0">
                          <a:effectLst/>
                        </a:rPr>
                        <a:t>内核的</a:t>
                      </a:r>
                      <a:r>
                        <a:rPr lang="en-US" sz="1400" b="1" kern="0" dirty="0">
                          <a:effectLst/>
                        </a:rPr>
                        <a:t>32</a:t>
                      </a:r>
                      <a:r>
                        <a:rPr lang="zh-CN" sz="1400" b="1" kern="0" dirty="0">
                          <a:effectLst/>
                        </a:rPr>
                        <a:t>位微</a:t>
                      </a:r>
                      <a:r>
                        <a:rPr lang="zh-CN" sz="1400" b="1" kern="0" dirty="0" smtClean="0">
                          <a:effectLst/>
                        </a:rPr>
                        <a:t>控制器</a:t>
                      </a:r>
                      <a:endParaRPr lang="zh-CN" sz="1800" b="1" kern="100" dirty="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dirty="0">
                          <a:effectLst/>
                        </a:rPr>
                        <a:t>2</a:t>
                      </a:r>
                      <a:endParaRPr lang="zh-CN" sz="1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F</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smtClean="0">
                          <a:effectLst/>
                        </a:rPr>
                        <a:t>芯片</a:t>
                      </a:r>
                      <a:r>
                        <a:rPr lang="zh-CN" sz="1400" b="1" kern="0" dirty="0">
                          <a:effectLst/>
                        </a:rPr>
                        <a:t>的系列</a:t>
                      </a:r>
                      <a:endParaRPr lang="zh-CN" sz="1800" b="1" kern="100" dirty="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a:effectLst/>
                        </a:rPr>
                        <a:t>3</a:t>
                      </a:r>
                      <a:endParaRPr lang="zh-CN" sz="18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103</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a:effectLst/>
                        </a:rPr>
                        <a:t>增强型系列</a:t>
                      </a:r>
                      <a:endParaRPr lang="zh-CN" sz="1800" b="1" kern="10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a:effectLst/>
                        </a:rPr>
                        <a:t>4</a:t>
                      </a:r>
                      <a:endParaRPr lang="zh-CN" sz="18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Z</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smtClean="0">
                          <a:effectLst/>
                        </a:rPr>
                        <a:t>芯片</a:t>
                      </a:r>
                      <a:r>
                        <a:rPr lang="zh-CN" sz="1400" b="1" kern="0" dirty="0">
                          <a:effectLst/>
                        </a:rPr>
                        <a:t>有</a:t>
                      </a:r>
                      <a:r>
                        <a:rPr lang="en-US" sz="1400" b="1" kern="0" dirty="0">
                          <a:effectLst/>
                        </a:rPr>
                        <a:t>144</a:t>
                      </a:r>
                      <a:r>
                        <a:rPr lang="zh-CN" sz="1400" b="1" kern="0" dirty="0">
                          <a:effectLst/>
                        </a:rPr>
                        <a:t>管脚</a:t>
                      </a:r>
                      <a:endParaRPr lang="zh-CN" sz="1800" b="1" kern="100" dirty="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a:effectLst/>
                        </a:rPr>
                        <a:t>5</a:t>
                      </a:r>
                      <a:endParaRPr lang="zh-CN" sz="18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E</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en-US" sz="1400" b="1" kern="0" dirty="0" smtClean="0">
                          <a:effectLst/>
                        </a:rPr>
                        <a:t>512K</a:t>
                      </a:r>
                      <a:r>
                        <a:rPr lang="zh-CN" sz="1400" b="1" kern="0" dirty="0">
                          <a:effectLst/>
                        </a:rPr>
                        <a:t>字节的</a:t>
                      </a:r>
                      <a:r>
                        <a:rPr lang="en-US" sz="1400" b="1" kern="0" dirty="0">
                          <a:effectLst/>
                        </a:rPr>
                        <a:t>Flash</a:t>
                      </a:r>
                      <a:endParaRPr lang="zh-CN" sz="1800" b="1" kern="100" dirty="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a:effectLst/>
                        </a:rPr>
                        <a:t>6</a:t>
                      </a:r>
                      <a:endParaRPr lang="zh-CN" sz="18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T</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smtClean="0">
                          <a:effectLst/>
                        </a:rPr>
                        <a:t>采用</a:t>
                      </a:r>
                      <a:r>
                        <a:rPr lang="en-US" sz="1400" b="1" kern="0" dirty="0">
                          <a:effectLst/>
                        </a:rPr>
                        <a:t>LQFP</a:t>
                      </a:r>
                      <a:r>
                        <a:rPr lang="zh-CN" sz="1400" b="1" kern="0" dirty="0">
                          <a:effectLst/>
                        </a:rPr>
                        <a:t>封装</a:t>
                      </a:r>
                      <a:endParaRPr lang="zh-CN" sz="1800" b="1" kern="100" dirty="0">
                        <a:effectLst/>
                        <a:latin typeface="Times New Roman"/>
                        <a:ea typeface="宋体"/>
                        <a:cs typeface="Times New Roman"/>
                      </a:endParaRPr>
                    </a:p>
                  </a:txBody>
                  <a:tcPr marL="68580" marR="68580" marT="0" marB="0"/>
                </a:tc>
              </a:tr>
              <a:tr h="256225">
                <a:tc>
                  <a:txBody>
                    <a:bodyPr/>
                    <a:lstStyle/>
                    <a:p>
                      <a:pPr algn="ctr">
                        <a:spcAft>
                          <a:spcPts val="0"/>
                        </a:spcAft>
                      </a:pPr>
                      <a:r>
                        <a:rPr lang="en-US" sz="1400" b="1" kern="0">
                          <a:effectLst/>
                        </a:rPr>
                        <a:t>7</a:t>
                      </a:r>
                      <a:endParaRPr lang="zh-CN" sz="1800" b="1" kern="10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6</a:t>
                      </a:r>
                      <a:endParaRPr lang="zh-CN" sz="1800" b="1" kern="100" dirty="0">
                        <a:effectLst/>
                        <a:latin typeface="Times New Roman"/>
                        <a:ea typeface="宋体"/>
                        <a:cs typeface="Times New Roman"/>
                      </a:endParaRPr>
                    </a:p>
                  </a:txBody>
                  <a:tcPr marL="68580" marR="68580" marT="0" marB="0" anchor="ctr"/>
                </a:tc>
                <a:tc>
                  <a:txBody>
                    <a:bodyPr/>
                    <a:lstStyle/>
                    <a:p>
                      <a:pPr algn="just">
                        <a:spcAft>
                          <a:spcPts val="0"/>
                        </a:spcAft>
                      </a:pPr>
                      <a:r>
                        <a:rPr lang="zh-CN" sz="1400" b="1" kern="0" dirty="0" smtClean="0">
                          <a:effectLst/>
                        </a:rPr>
                        <a:t>工作温度</a:t>
                      </a:r>
                      <a:r>
                        <a:rPr lang="zh-CN" sz="1400" b="1" kern="0" dirty="0">
                          <a:effectLst/>
                        </a:rPr>
                        <a:t>范围为</a:t>
                      </a:r>
                      <a:r>
                        <a:rPr lang="en-US" sz="1400" b="1" kern="0" dirty="0">
                          <a:effectLst/>
                        </a:rPr>
                        <a:t>-40–+85</a:t>
                      </a:r>
                      <a:r>
                        <a:rPr lang="zh-CN" sz="1400" b="1" kern="0" dirty="0">
                          <a:effectLst/>
                        </a:rPr>
                        <a:t>℃</a:t>
                      </a:r>
                      <a:endParaRPr lang="zh-CN" sz="1800" b="1" kern="100" dirty="0">
                        <a:effectLst/>
                        <a:latin typeface="Times New Roman"/>
                        <a:ea typeface="宋体"/>
                        <a:cs typeface="Times New Roman"/>
                      </a:endParaRPr>
                    </a:p>
                  </a:txBody>
                  <a:tcPr marL="68580" marR="68580" marT="0" marB="0"/>
                </a:tc>
              </a:tr>
            </a:tbl>
          </a:graphicData>
        </a:graphic>
      </p:graphicFrame>
      <p:sp>
        <p:nvSpPr>
          <p:cNvPr id="8" name="矩形 7"/>
          <p:cNvSpPr/>
          <p:nvPr/>
        </p:nvSpPr>
        <p:spPr>
          <a:xfrm>
            <a:off x="4734101" y="520393"/>
            <a:ext cx="4211960" cy="646331"/>
          </a:xfrm>
          <a:prstGeom prst="rect">
            <a:avLst/>
          </a:prstGeom>
        </p:spPr>
        <p:txBody>
          <a:bodyPr wrap="square">
            <a:spAutoFit/>
          </a:bodyPr>
          <a:lstStyle/>
          <a:p>
            <a:r>
              <a:rPr lang="zh-CN" altLang="en-US" dirty="0" smtClean="0"/>
              <a:t>     </a:t>
            </a:r>
            <a:r>
              <a:rPr lang="zh-CN" altLang="en-US" b="1" dirty="0" smtClean="0"/>
              <a:t>以</a:t>
            </a:r>
            <a:r>
              <a:rPr lang="en-US" altLang="zh-CN" b="1" dirty="0"/>
              <a:t>STM32F103ZET6</a:t>
            </a:r>
            <a:r>
              <a:rPr lang="zh-CN" altLang="en-US" b="1" dirty="0"/>
              <a:t>为例说明芯片命名规范，该芯片型号</a:t>
            </a:r>
            <a:r>
              <a:rPr lang="zh-CN" altLang="en-US" b="1" dirty="0" smtClean="0"/>
              <a:t>由七</a:t>
            </a:r>
            <a:r>
              <a:rPr lang="zh-CN" altLang="en-US" b="1" dirty="0"/>
              <a:t>部分组成</a:t>
            </a:r>
          </a:p>
        </p:txBody>
      </p:sp>
    </p:spTree>
    <p:extLst>
      <p:ext uri="{BB962C8B-B14F-4D97-AF65-F5344CB8AC3E}">
        <p14:creationId xmlns:p14="http://schemas.microsoft.com/office/powerpoint/2010/main" val="11481391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39959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3779368"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3.5.1 </a:t>
            </a:r>
            <a:r>
              <a:rPr lang="en-US" altLang="zh-CN" sz="2400" b="1" dirty="0" smtClean="0">
                <a:solidFill>
                  <a:schemeClr val="bg1"/>
                </a:solidFill>
              </a:rPr>
              <a:t>Java</a:t>
            </a:r>
            <a:r>
              <a:rPr lang="zh-CN" altLang="en-US" sz="2400" b="1" dirty="0" smtClean="0">
                <a:solidFill>
                  <a:schemeClr val="bg1"/>
                </a:solidFill>
              </a:rPr>
              <a:t>运行</a:t>
            </a:r>
            <a:r>
              <a:rPr lang="zh-CN" altLang="en-US" sz="2400" b="1" dirty="0">
                <a:solidFill>
                  <a:schemeClr val="bg1"/>
                </a:solidFill>
              </a:rPr>
              <a:t>环境</a:t>
            </a:r>
            <a:r>
              <a:rPr lang="en-US" altLang="zh-CN" sz="2400" b="1" dirty="0">
                <a:solidFill>
                  <a:schemeClr val="bg1"/>
                </a:solidFill>
              </a:rPr>
              <a:t>JRE</a:t>
            </a:r>
            <a:r>
              <a:rPr lang="zh-CN" altLang="en-US" sz="2400" b="1" dirty="0">
                <a:solidFill>
                  <a:schemeClr val="bg1"/>
                </a:solidFill>
              </a:rPr>
              <a:t>安装</a:t>
            </a:r>
            <a:endParaRPr lang="zh-CN" altLang="en-US" sz="2400" b="1" dirty="0" smtClean="0">
              <a:solidFill>
                <a:schemeClr val="bg1"/>
              </a:solidFill>
            </a:endParaRPr>
          </a:p>
        </p:txBody>
      </p:sp>
      <p:sp>
        <p:nvSpPr>
          <p:cNvPr id="3" name="矩形 2"/>
          <p:cNvSpPr/>
          <p:nvPr/>
        </p:nvSpPr>
        <p:spPr>
          <a:xfrm>
            <a:off x="1043608" y="1491630"/>
            <a:ext cx="6768752" cy="11310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solidFill>
                  <a:schemeClr val="dk1"/>
                </a:solidFill>
              </a:rPr>
              <a:t>     STM32CubeMX</a:t>
            </a:r>
            <a:r>
              <a:rPr lang="zh-CN" altLang="zh-CN" b="1" dirty="0">
                <a:solidFill>
                  <a:schemeClr val="dk1"/>
                </a:solidFill>
              </a:rPr>
              <a:t>软件是基于</a:t>
            </a:r>
            <a:r>
              <a:rPr lang="en-US" altLang="zh-CN" b="1" dirty="0" smtClean="0">
                <a:solidFill>
                  <a:schemeClr val="dk1"/>
                </a:solidFill>
              </a:rPr>
              <a:t>Java</a:t>
            </a:r>
            <a:r>
              <a:rPr lang="zh-CN" altLang="zh-CN" b="1" dirty="0" smtClean="0">
                <a:solidFill>
                  <a:schemeClr val="dk1"/>
                </a:solidFill>
              </a:rPr>
              <a:t>环境</a:t>
            </a:r>
            <a:r>
              <a:rPr lang="zh-CN" altLang="zh-CN" b="1" dirty="0">
                <a:solidFill>
                  <a:schemeClr val="dk1"/>
                </a:solidFill>
              </a:rPr>
              <a:t>运行的，需要先安装</a:t>
            </a:r>
            <a:r>
              <a:rPr lang="en-US" altLang="zh-CN" b="1" dirty="0">
                <a:solidFill>
                  <a:schemeClr val="dk1"/>
                </a:solidFill>
              </a:rPr>
              <a:t>JRE</a:t>
            </a:r>
            <a:r>
              <a:rPr lang="zh-CN" altLang="zh-CN" b="1" dirty="0">
                <a:solidFill>
                  <a:schemeClr val="dk1"/>
                </a:solidFill>
              </a:rPr>
              <a:t>（</a:t>
            </a:r>
            <a:r>
              <a:rPr lang="en-US" altLang="zh-CN" b="1" dirty="0">
                <a:solidFill>
                  <a:schemeClr val="dk1"/>
                </a:solidFill>
              </a:rPr>
              <a:t>Java Run Time Environment</a:t>
            </a:r>
            <a:r>
              <a:rPr lang="zh-CN" altLang="zh-CN" b="1" dirty="0">
                <a:solidFill>
                  <a:schemeClr val="dk1"/>
                </a:solidFill>
              </a:rPr>
              <a:t>），可通过</a:t>
            </a:r>
            <a:r>
              <a:rPr lang="en-US" altLang="zh-CN" b="1" dirty="0">
                <a:solidFill>
                  <a:schemeClr val="dk1"/>
                </a:solidFill>
              </a:rPr>
              <a:t>Java</a:t>
            </a:r>
            <a:r>
              <a:rPr lang="zh-CN" altLang="zh-CN" b="1" dirty="0">
                <a:solidFill>
                  <a:schemeClr val="dk1"/>
                </a:solidFill>
              </a:rPr>
              <a:t>官网下载。用户可根据操作系统选择</a:t>
            </a:r>
            <a:r>
              <a:rPr lang="en-US" altLang="zh-CN" b="1" dirty="0">
                <a:solidFill>
                  <a:schemeClr val="dk1"/>
                </a:solidFill>
              </a:rPr>
              <a:t>64</a:t>
            </a:r>
            <a:r>
              <a:rPr lang="zh-CN" altLang="zh-CN" b="1" dirty="0">
                <a:solidFill>
                  <a:schemeClr val="dk1"/>
                </a:solidFill>
              </a:rPr>
              <a:t>位的还是</a:t>
            </a:r>
            <a:r>
              <a:rPr lang="en-US" altLang="zh-CN" b="1" dirty="0">
                <a:solidFill>
                  <a:schemeClr val="dk1"/>
                </a:solidFill>
              </a:rPr>
              <a:t>32</a:t>
            </a:r>
            <a:r>
              <a:rPr lang="zh-CN" altLang="zh-CN" b="1" dirty="0">
                <a:solidFill>
                  <a:schemeClr val="dk1"/>
                </a:solidFill>
              </a:rPr>
              <a:t>位的，如</a:t>
            </a:r>
            <a:r>
              <a:rPr lang="zh-CN" altLang="zh-CN" b="1" dirty="0" smtClean="0">
                <a:solidFill>
                  <a:schemeClr val="dk1"/>
                </a:solidFill>
              </a:rPr>
              <a:t>图所</a:t>
            </a:r>
            <a:r>
              <a:rPr lang="zh-CN" altLang="zh-CN" b="1" dirty="0">
                <a:solidFill>
                  <a:schemeClr val="dk1"/>
                </a:solidFill>
              </a:rPr>
              <a:t>示。</a:t>
            </a:r>
          </a:p>
        </p:txBody>
      </p:sp>
      <p:pic>
        <p:nvPicPr>
          <p:cNvPr id="7" name="图片 6" descr="C:\Users\DELL\Desktop\Snipaste_2019-03-05_20-37-0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6047" y="3003798"/>
            <a:ext cx="5709341" cy="834325"/>
          </a:xfrm>
          <a:prstGeom prst="rect">
            <a:avLst/>
          </a:prstGeom>
          <a:noFill/>
          <a:ln>
            <a:noFill/>
          </a:ln>
        </p:spPr>
      </p:pic>
    </p:spTree>
    <p:extLst>
      <p:ext uri="{BB962C8B-B14F-4D97-AF65-F5344CB8AC3E}">
        <p14:creationId xmlns:p14="http://schemas.microsoft.com/office/powerpoint/2010/main" val="6525719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2839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153894"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3.5.2 </a:t>
            </a:r>
            <a:r>
              <a:rPr lang="zh-CN" altLang="en-US" sz="2400" b="1" dirty="0">
                <a:solidFill>
                  <a:schemeClr val="bg1"/>
                </a:solidFill>
              </a:rPr>
              <a:t>安装</a:t>
            </a:r>
            <a:r>
              <a:rPr lang="en-US" altLang="zh-CN" sz="2400" b="1" dirty="0">
                <a:solidFill>
                  <a:schemeClr val="bg1"/>
                </a:solidFill>
              </a:rPr>
              <a:t>STM32CubeMX</a:t>
            </a:r>
            <a:r>
              <a:rPr lang="zh-CN" altLang="en-US" sz="2400" b="1" dirty="0">
                <a:solidFill>
                  <a:schemeClr val="bg1"/>
                </a:solidFill>
              </a:rPr>
              <a:t>软件</a:t>
            </a:r>
            <a:endParaRPr lang="zh-CN" altLang="en-US" sz="2400" b="1" dirty="0" smtClean="0">
              <a:solidFill>
                <a:schemeClr val="bg1"/>
              </a:solidFill>
            </a:endParaRPr>
          </a:p>
        </p:txBody>
      </p:sp>
      <p:sp>
        <p:nvSpPr>
          <p:cNvPr id="3" name="矩形 2"/>
          <p:cNvSpPr/>
          <p:nvPr/>
        </p:nvSpPr>
        <p:spPr>
          <a:xfrm>
            <a:off x="1049242" y="843559"/>
            <a:ext cx="6768752" cy="78483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t>      STM32CubeMX</a:t>
            </a:r>
            <a:r>
              <a:rPr lang="zh-CN" altLang="en-US" b="1" dirty="0"/>
              <a:t>软件可从</a:t>
            </a:r>
            <a:r>
              <a:rPr lang="en-US" altLang="zh-CN" b="1" dirty="0"/>
              <a:t>ST</a:t>
            </a:r>
            <a:r>
              <a:rPr lang="zh-CN" altLang="en-US" b="1" dirty="0"/>
              <a:t>官网下载，当前版本是</a:t>
            </a:r>
            <a:r>
              <a:rPr lang="en-US" altLang="zh-CN" b="1" dirty="0"/>
              <a:t>5.3.0</a:t>
            </a:r>
            <a:r>
              <a:rPr lang="zh-CN" altLang="en-US" b="1" dirty="0"/>
              <a:t>。</a:t>
            </a:r>
          </a:p>
          <a:p>
            <a:pPr>
              <a:lnSpc>
                <a:spcPct val="125000"/>
              </a:lnSpc>
            </a:pPr>
            <a:r>
              <a:rPr lang="zh-CN" altLang="en-US" b="1" dirty="0" smtClean="0"/>
              <a:t>安装</a:t>
            </a:r>
            <a:r>
              <a:rPr lang="en-US" altLang="zh-CN" b="1" dirty="0"/>
              <a:t>STM32CubeMX</a:t>
            </a:r>
            <a:r>
              <a:rPr lang="zh-CN" altLang="en-US" b="1" dirty="0"/>
              <a:t>成功后，打开软件，显示如</a:t>
            </a:r>
            <a:r>
              <a:rPr lang="zh-CN" altLang="en-US" b="1" dirty="0" smtClean="0"/>
              <a:t>图所</a:t>
            </a:r>
            <a:r>
              <a:rPr lang="zh-CN" altLang="en-US" b="1" dirty="0"/>
              <a:t>示界面。</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652" y="1680287"/>
            <a:ext cx="5688632" cy="31992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465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2839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153894"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3.5.2 </a:t>
            </a:r>
            <a:r>
              <a:rPr lang="zh-CN" altLang="en-US" sz="2400" b="1" dirty="0">
                <a:solidFill>
                  <a:schemeClr val="bg1"/>
                </a:solidFill>
              </a:rPr>
              <a:t>安装</a:t>
            </a:r>
            <a:r>
              <a:rPr lang="en-US" altLang="zh-CN" sz="2400" b="1" dirty="0">
                <a:solidFill>
                  <a:schemeClr val="bg1"/>
                </a:solidFill>
              </a:rPr>
              <a:t>STM32CubeMX</a:t>
            </a:r>
            <a:r>
              <a:rPr lang="zh-CN" altLang="en-US" sz="2400" b="1" dirty="0">
                <a:solidFill>
                  <a:schemeClr val="bg1"/>
                </a:solidFill>
              </a:rPr>
              <a:t>软件</a:t>
            </a:r>
            <a:endParaRPr lang="zh-CN" altLang="en-US" sz="2400" b="1" dirty="0" smtClean="0">
              <a:solidFill>
                <a:schemeClr val="bg1"/>
              </a:solidFill>
            </a:endParaRPr>
          </a:p>
        </p:txBody>
      </p:sp>
      <p:sp>
        <p:nvSpPr>
          <p:cNvPr id="3" name="矩形 2"/>
          <p:cNvSpPr/>
          <p:nvPr/>
        </p:nvSpPr>
        <p:spPr>
          <a:xfrm>
            <a:off x="755576" y="915566"/>
            <a:ext cx="7416824" cy="78483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安装</a:t>
            </a:r>
            <a:r>
              <a:rPr lang="zh-CN" altLang="en-US" b="1" dirty="0"/>
              <a:t>相应的</a:t>
            </a:r>
            <a:r>
              <a:rPr lang="en-US" altLang="zh-CN" b="1" dirty="0"/>
              <a:t>STM32Cube</a:t>
            </a:r>
            <a:r>
              <a:rPr lang="zh-CN" altLang="en-US" b="1" dirty="0"/>
              <a:t>软件固件包，通过</a:t>
            </a:r>
            <a:r>
              <a:rPr lang="en-US" altLang="zh-CN" b="1" dirty="0"/>
              <a:t>STM32CubeMX</a:t>
            </a:r>
            <a:r>
              <a:rPr lang="zh-CN" altLang="en-US" b="1" dirty="0" smtClean="0"/>
              <a:t>的“</a:t>
            </a:r>
            <a:r>
              <a:rPr lang="en-US" altLang="zh-CN" b="1" dirty="0" smtClean="0"/>
              <a:t>Help</a:t>
            </a:r>
            <a:r>
              <a:rPr lang="zh-CN" altLang="en-US" b="1" dirty="0" smtClean="0"/>
              <a:t>”菜单</a:t>
            </a:r>
            <a:r>
              <a:rPr lang="zh-CN" altLang="en-US" b="1" dirty="0"/>
              <a:t>栏，</a:t>
            </a:r>
            <a:r>
              <a:rPr lang="zh-CN" altLang="en-US" b="1" dirty="0" smtClean="0"/>
              <a:t>找到“</a:t>
            </a:r>
            <a:r>
              <a:rPr lang="en-US" altLang="zh-CN" b="1" dirty="0" smtClean="0"/>
              <a:t>Manage </a:t>
            </a:r>
            <a:r>
              <a:rPr lang="en-US" altLang="zh-CN" b="1" dirty="0"/>
              <a:t>embedded software </a:t>
            </a:r>
            <a:r>
              <a:rPr lang="en-US" altLang="zh-CN" b="1" dirty="0" smtClean="0"/>
              <a:t>packages</a:t>
            </a:r>
            <a:r>
              <a:rPr lang="zh-CN" altLang="en-US" b="1" dirty="0" smtClean="0"/>
              <a:t>”，如图所</a:t>
            </a:r>
            <a:r>
              <a:rPr lang="zh-CN" altLang="en-US" b="1" dirty="0"/>
              <a:t>示。</a:t>
            </a:r>
          </a:p>
        </p:txBody>
      </p:sp>
      <p:pic>
        <p:nvPicPr>
          <p:cNvPr id="6" name="图片 5" descr="F:\教材编写2019-8-刘\第3章 图片及备份\2019-08-24_10582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1439" y="1779662"/>
            <a:ext cx="5505097" cy="3096344"/>
          </a:xfrm>
          <a:prstGeom prst="rect">
            <a:avLst/>
          </a:prstGeom>
          <a:noFill/>
          <a:ln>
            <a:noFill/>
          </a:ln>
        </p:spPr>
      </p:pic>
    </p:spTree>
    <p:extLst>
      <p:ext uri="{BB962C8B-B14F-4D97-AF65-F5344CB8AC3E}">
        <p14:creationId xmlns:p14="http://schemas.microsoft.com/office/powerpoint/2010/main" val="38519635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2839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153894"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3.5.2 </a:t>
            </a:r>
            <a:r>
              <a:rPr lang="zh-CN" altLang="en-US" sz="2400" b="1" dirty="0">
                <a:solidFill>
                  <a:schemeClr val="bg1"/>
                </a:solidFill>
              </a:rPr>
              <a:t>安装</a:t>
            </a:r>
            <a:r>
              <a:rPr lang="en-US" altLang="zh-CN" sz="2400" b="1" dirty="0">
                <a:solidFill>
                  <a:schemeClr val="bg1"/>
                </a:solidFill>
              </a:rPr>
              <a:t>STM32CubeMX</a:t>
            </a:r>
            <a:r>
              <a:rPr lang="zh-CN" altLang="en-US" sz="2400" b="1" dirty="0">
                <a:solidFill>
                  <a:schemeClr val="bg1"/>
                </a:solidFill>
              </a:rPr>
              <a:t>软件</a:t>
            </a:r>
            <a:endParaRPr lang="zh-CN" altLang="en-US" sz="2400" b="1" dirty="0" smtClean="0">
              <a:solidFill>
                <a:schemeClr val="bg1"/>
              </a:solidFill>
            </a:endParaRPr>
          </a:p>
        </p:txBody>
      </p:sp>
      <p:sp>
        <p:nvSpPr>
          <p:cNvPr id="3" name="矩形 2"/>
          <p:cNvSpPr/>
          <p:nvPr/>
        </p:nvSpPr>
        <p:spPr>
          <a:xfrm>
            <a:off x="1043608" y="916732"/>
            <a:ext cx="6768752" cy="43858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a:t>选择进行在线下载</a:t>
            </a:r>
            <a:r>
              <a:rPr lang="en-US" altLang="zh-CN" b="1" dirty="0"/>
              <a:t>STM32CubeFx</a:t>
            </a:r>
            <a:r>
              <a:rPr lang="zh-CN" altLang="en-US" b="1" dirty="0"/>
              <a:t>库，这里选择</a:t>
            </a:r>
            <a:r>
              <a:rPr lang="en-US" altLang="zh-CN" b="1" dirty="0"/>
              <a:t>STM32CubeF1</a:t>
            </a:r>
            <a:r>
              <a:rPr lang="zh-CN" altLang="en-US" b="1" dirty="0"/>
              <a:t>下载</a:t>
            </a:r>
          </a:p>
        </p:txBody>
      </p:sp>
      <p:pic>
        <p:nvPicPr>
          <p:cNvPr id="7" name="图片 6" descr="F:\教材编写2019-8-刘\第3章 图片及备份\2019-08-24_110136.png"/>
          <p:cNvPicPr/>
          <p:nvPr/>
        </p:nvPicPr>
        <p:blipFill>
          <a:blip r:embed="rId2">
            <a:extLst>
              <a:ext uri="{28A0092B-C50C-407E-A947-70E740481C1C}">
                <a14:useLocalDpi xmlns:a14="http://schemas.microsoft.com/office/drawing/2010/main" val="0"/>
              </a:ext>
            </a:extLst>
          </a:blip>
          <a:srcRect/>
          <a:stretch>
            <a:fillRect/>
          </a:stretch>
        </p:blipFill>
        <p:spPr bwMode="auto">
          <a:xfrm>
            <a:off x="2112443" y="1355314"/>
            <a:ext cx="4752529" cy="3592700"/>
          </a:xfrm>
          <a:prstGeom prst="rect">
            <a:avLst/>
          </a:prstGeom>
          <a:noFill/>
          <a:ln>
            <a:noFill/>
          </a:ln>
        </p:spPr>
      </p:pic>
    </p:spTree>
    <p:extLst>
      <p:ext uri="{BB962C8B-B14F-4D97-AF65-F5344CB8AC3E}">
        <p14:creationId xmlns:p14="http://schemas.microsoft.com/office/powerpoint/2010/main" val="20287252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2839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153894"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3.5.2 </a:t>
            </a:r>
            <a:r>
              <a:rPr lang="zh-CN" altLang="en-US" sz="2400" b="1" dirty="0">
                <a:solidFill>
                  <a:schemeClr val="bg1"/>
                </a:solidFill>
              </a:rPr>
              <a:t>安装</a:t>
            </a:r>
            <a:r>
              <a:rPr lang="en-US" altLang="zh-CN" sz="2400" b="1" dirty="0">
                <a:solidFill>
                  <a:schemeClr val="bg1"/>
                </a:solidFill>
              </a:rPr>
              <a:t>STM32CubeMX</a:t>
            </a:r>
            <a:r>
              <a:rPr lang="zh-CN" altLang="en-US" sz="2400" b="1" dirty="0">
                <a:solidFill>
                  <a:schemeClr val="bg1"/>
                </a:solidFill>
              </a:rPr>
              <a:t>软件</a:t>
            </a:r>
            <a:endParaRPr lang="zh-CN" altLang="en-US" sz="2400" b="1" dirty="0" smtClean="0">
              <a:solidFill>
                <a:schemeClr val="bg1"/>
              </a:solidFill>
            </a:endParaRPr>
          </a:p>
        </p:txBody>
      </p:sp>
      <p:sp>
        <p:nvSpPr>
          <p:cNvPr id="3" name="矩形 2"/>
          <p:cNvSpPr/>
          <p:nvPr/>
        </p:nvSpPr>
        <p:spPr>
          <a:xfrm>
            <a:off x="611560" y="1559733"/>
            <a:ext cx="2448272" cy="2862322"/>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查看</a:t>
            </a:r>
            <a:r>
              <a:rPr lang="en-GB" altLang="zh-CN" b="1" dirty="0"/>
              <a:t>STM32CubeF1</a:t>
            </a:r>
            <a:r>
              <a:rPr lang="zh-CN" altLang="en-US" b="1" dirty="0"/>
              <a:t>库的文件结构，</a:t>
            </a:r>
            <a:r>
              <a:rPr lang="zh-CN" altLang="en-US" b="1" dirty="0" smtClean="0"/>
              <a:t>在“</a:t>
            </a:r>
            <a:r>
              <a:rPr lang="en-GB" altLang="zh-CN" b="1" dirty="0" smtClean="0"/>
              <a:t>Help</a:t>
            </a:r>
            <a:r>
              <a:rPr lang="zh-CN" altLang="en-US" b="1" dirty="0"/>
              <a:t>” →</a:t>
            </a:r>
            <a:r>
              <a:rPr lang="en-GB" altLang="zh-CN" b="1" dirty="0" smtClean="0"/>
              <a:t> </a:t>
            </a:r>
            <a:r>
              <a:rPr lang="zh-CN" altLang="en-US" b="1" dirty="0" smtClean="0"/>
              <a:t>“</a:t>
            </a:r>
            <a:r>
              <a:rPr lang="en-GB" altLang="zh-CN" b="1" dirty="0" smtClean="0"/>
              <a:t>Updater Settings</a:t>
            </a:r>
            <a:r>
              <a:rPr lang="zh-CN" altLang="en-US" b="1" dirty="0" smtClean="0"/>
              <a:t>”菜单</a:t>
            </a:r>
            <a:r>
              <a:rPr lang="zh-CN" altLang="en-US" b="1" dirty="0"/>
              <a:t>栏下</a:t>
            </a:r>
            <a:r>
              <a:rPr lang="zh-CN" altLang="en-US" b="1" dirty="0" smtClean="0"/>
              <a:t>的“</a:t>
            </a:r>
            <a:r>
              <a:rPr lang="en-GB" altLang="zh-CN" b="1" dirty="0" smtClean="0"/>
              <a:t>Repository Folder</a:t>
            </a:r>
            <a:r>
              <a:rPr lang="zh-CN" altLang="en-US" b="1" dirty="0" smtClean="0"/>
              <a:t>”可</a:t>
            </a:r>
            <a:r>
              <a:rPr lang="zh-CN" altLang="en-US" b="1" dirty="0"/>
              <a:t>查看到在线下载的</a:t>
            </a:r>
            <a:r>
              <a:rPr lang="en-GB" altLang="zh-CN" b="1" dirty="0"/>
              <a:t>HAL</a:t>
            </a:r>
            <a:r>
              <a:rPr lang="zh-CN" altLang="en-US" b="1" dirty="0"/>
              <a:t>库存放的位置，这个位置可以更改</a:t>
            </a:r>
          </a:p>
        </p:txBody>
      </p:sp>
      <p:pic>
        <p:nvPicPr>
          <p:cNvPr id="6" name="图片 5" descr="F:\教材编写2019-8-刘\第3章 图片及备份\2019-08-24_110300.png"/>
          <p:cNvPicPr/>
          <p:nvPr/>
        </p:nvPicPr>
        <p:blipFill>
          <a:blip r:embed="rId2">
            <a:extLst>
              <a:ext uri="{28A0092B-C50C-407E-A947-70E740481C1C}">
                <a14:useLocalDpi xmlns:a14="http://schemas.microsoft.com/office/drawing/2010/main" val="0"/>
              </a:ext>
            </a:extLst>
          </a:blip>
          <a:srcRect/>
          <a:stretch>
            <a:fillRect/>
          </a:stretch>
        </p:blipFill>
        <p:spPr bwMode="auto">
          <a:xfrm>
            <a:off x="3563888" y="909635"/>
            <a:ext cx="4724236" cy="3976846"/>
          </a:xfrm>
          <a:prstGeom prst="rect">
            <a:avLst/>
          </a:prstGeom>
          <a:noFill/>
          <a:ln>
            <a:noFill/>
          </a:ln>
        </p:spPr>
      </p:pic>
    </p:spTree>
    <p:extLst>
      <p:ext uri="{BB962C8B-B14F-4D97-AF65-F5344CB8AC3E}">
        <p14:creationId xmlns:p14="http://schemas.microsoft.com/office/powerpoint/2010/main" val="2191783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362" y="336026"/>
            <a:ext cx="4144963" cy="421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 y="339503"/>
            <a:ext cx="435610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320606"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3.5.3 STM32CubeF1</a:t>
            </a:r>
            <a:r>
              <a:rPr lang="zh-CN" altLang="en-US" sz="2400" b="1" dirty="0">
                <a:solidFill>
                  <a:schemeClr val="bg1"/>
                </a:solidFill>
              </a:rPr>
              <a:t>库文件结构</a:t>
            </a:r>
            <a:endParaRPr lang="zh-CN" altLang="en-US" sz="2400" b="1" dirty="0" smtClean="0">
              <a:solidFill>
                <a:schemeClr val="bg1"/>
              </a:solidFill>
            </a:endParaRPr>
          </a:p>
        </p:txBody>
      </p:sp>
      <p:sp>
        <p:nvSpPr>
          <p:cNvPr id="2" name="矩形 1"/>
          <p:cNvSpPr/>
          <p:nvPr/>
        </p:nvSpPr>
        <p:spPr>
          <a:xfrm>
            <a:off x="4860032" y="4659982"/>
            <a:ext cx="3153427" cy="369332"/>
          </a:xfrm>
          <a:prstGeom prst="rect">
            <a:avLst/>
          </a:prstGeom>
        </p:spPr>
        <p:txBody>
          <a:bodyPr wrap="none">
            <a:spAutoFit/>
          </a:bodyPr>
          <a:lstStyle/>
          <a:p>
            <a:r>
              <a:rPr lang="en-US" altLang="zh-CN" b="1" dirty="0"/>
              <a:t>STM32CubeF1</a:t>
            </a:r>
            <a:r>
              <a:rPr lang="zh-CN" altLang="zh-CN" b="1" dirty="0"/>
              <a:t>库的文件结构图</a:t>
            </a:r>
            <a:endParaRPr lang="zh-CN" altLang="en-US" b="1" dirty="0"/>
          </a:p>
        </p:txBody>
      </p:sp>
      <p:sp>
        <p:nvSpPr>
          <p:cNvPr id="3" name="矩形 2"/>
          <p:cNvSpPr/>
          <p:nvPr/>
        </p:nvSpPr>
        <p:spPr>
          <a:xfrm>
            <a:off x="789953" y="1563638"/>
            <a:ext cx="2736304" cy="21698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solidFill>
                  <a:schemeClr val="dk1"/>
                </a:solidFill>
              </a:rPr>
              <a:t>     </a:t>
            </a:r>
            <a:r>
              <a:rPr lang="en-US" altLang="zh-CN" b="1" dirty="0" smtClean="0">
                <a:solidFill>
                  <a:srgbClr val="C00000"/>
                </a:solidFill>
              </a:rPr>
              <a:t>Documentation</a:t>
            </a:r>
            <a:r>
              <a:rPr lang="zh-CN" altLang="en-US" b="1" dirty="0" smtClean="0">
                <a:solidFill>
                  <a:srgbClr val="C00000"/>
                </a:solidFill>
              </a:rPr>
              <a:t>文件夹</a:t>
            </a:r>
            <a:r>
              <a:rPr lang="zh-CN" altLang="en-US" b="1" dirty="0" smtClean="0">
                <a:solidFill>
                  <a:schemeClr val="dk1"/>
                </a:solidFill>
              </a:rPr>
              <a:t>包含</a:t>
            </a:r>
            <a:r>
              <a:rPr lang="zh-CN" altLang="en-US" b="1" dirty="0">
                <a:solidFill>
                  <a:schemeClr val="dk1"/>
                </a:solidFill>
              </a:rPr>
              <a:t>了一个</a:t>
            </a:r>
            <a:r>
              <a:rPr lang="en-US" altLang="zh-CN" b="1" dirty="0">
                <a:solidFill>
                  <a:schemeClr val="dk1"/>
                </a:solidFill>
              </a:rPr>
              <a:t>PDF</a:t>
            </a:r>
            <a:r>
              <a:rPr lang="zh-CN" altLang="en-US" b="1" dirty="0">
                <a:solidFill>
                  <a:schemeClr val="dk1"/>
                </a:solidFill>
              </a:rPr>
              <a:t>格式的</a:t>
            </a:r>
            <a:r>
              <a:rPr lang="en-US" altLang="zh-CN" b="1" dirty="0" smtClean="0">
                <a:solidFill>
                  <a:schemeClr val="dk1"/>
                </a:solidFill>
              </a:rPr>
              <a:t>STM32CubeF1</a:t>
            </a:r>
            <a:r>
              <a:rPr lang="zh-CN" altLang="en-US" b="1" dirty="0" smtClean="0">
                <a:solidFill>
                  <a:schemeClr val="dk1"/>
                </a:solidFill>
              </a:rPr>
              <a:t>用户</a:t>
            </a:r>
            <a:r>
              <a:rPr lang="zh-CN" altLang="en-US" b="1" dirty="0">
                <a:solidFill>
                  <a:schemeClr val="dk1"/>
                </a:solidFill>
              </a:rPr>
              <a:t>说明手册，对</a:t>
            </a:r>
            <a:r>
              <a:rPr lang="en-US" altLang="zh-CN" b="1" dirty="0">
                <a:solidFill>
                  <a:schemeClr val="dk1"/>
                </a:solidFill>
              </a:rPr>
              <a:t>STM32CubeF1</a:t>
            </a:r>
            <a:r>
              <a:rPr lang="zh-CN" altLang="en-US" b="1" dirty="0">
                <a:solidFill>
                  <a:schemeClr val="dk1"/>
                </a:solidFill>
              </a:rPr>
              <a:t>的固件库包进行了介绍和使用说明</a:t>
            </a:r>
          </a:p>
        </p:txBody>
      </p:sp>
    </p:spTree>
    <p:extLst>
      <p:ext uri="{BB962C8B-B14F-4D97-AF65-F5344CB8AC3E}">
        <p14:creationId xmlns:p14="http://schemas.microsoft.com/office/powerpoint/2010/main" val="6525719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35610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320606"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3.5.3 STM32CubeF1</a:t>
            </a:r>
            <a:r>
              <a:rPr lang="zh-CN" altLang="en-US" sz="2400" b="1" dirty="0">
                <a:solidFill>
                  <a:schemeClr val="bg1"/>
                </a:solidFill>
              </a:rPr>
              <a:t>库文件结构</a:t>
            </a:r>
            <a:endParaRPr lang="zh-CN" altLang="en-US" sz="2400" b="1" dirty="0" smtClean="0">
              <a:solidFill>
                <a:schemeClr val="bg1"/>
              </a:solidFill>
            </a:endParaRPr>
          </a:p>
        </p:txBody>
      </p:sp>
      <p:sp>
        <p:nvSpPr>
          <p:cNvPr id="7" name="矩形 6"/>
          <p:cNvSpPr/>
          <p:nvPr/>
        </p:nvSpPr>
        <p:spPr>
          <a:xfrm>
            <a:off x="755576" y="2190723"/>
            <a:ext cx="936104" cy="78483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solidFill>
                  <a:srgbClr val="C00000"/>
                </a:solidFill>
              </a:rPr>
              <a:t>Drivers</a:t>
            </a:r>
          </a:p>
          <a:p>
            <a:pPr>
              <a:lnSpc>
                <a:spcPct val="125000"/>
              </a:lnSpc>
            </a:pPr>
            <a:r>
              <a:rPr lang="zh-CN" altLang="zh-CN" b="1" dirty="0" smtClean="0"/>
              <a:t>文件夹</a:t>
            </a:r>
            <a:endParaRPr lang="zh-CN" altLang="en-US" b="1" dirty="0"/>
          </a:p>
        </p:txBody>
      </p:sp>
      <p:sp>
        <p:nvSpPr>
          <p:cNvPr id="11" name="圆角矩形 10"/>
          <p:cNvSpPr/>
          <p:nvPr/>
        </p:nvSpPr>
        <p:spPr>
          <a:xfrm>
            <a:off x="1979712" y="1447980"/>
            <a:ext cx="64807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BSP</a:t>
            </a:r>
            <a:endParaRPr lang="zh-CN" altLang="en-US" b="1" dirty="0"/>
          </a:p>
        </p:txBody>
      </p:sp>
      <p:sp>
        <p:nvSpPr>
          <p:cNvPr id="12" name="圆角矩形 11"/>
          <p:cNvSpPr/>
          <p:nvPr/>
        </p:nvSpPr>
        <p:spPr>
          <a:xfrm>
            <a:off x="1979712" y="2425094"/>
            <a:ext cx="864096"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CMSIS</a:t>
            </a:r>
            <a:endParaRPr lang="zh-CN" altLang="en-US" b="1" dirty="0"/>
          </a:p>
        </p:txBody>
      </p:sp>
      <p:sp>
        <p:nvSpPr>
          <p:cNvPr id="13" name="圆角矩形 12"/>
          <p:cNvSpPr/>
          <p:nvPr/>
        </p:nvSpPr>
        <p:spPr>
          <a:xfrm>
            <a:off x="1979712" y="3600963"/>
            <a:ext cx="2543195"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GB" altLang="zh-CN" b="1" dirty="0" smtClean="0"/>
              <a:t>STM32F1xx_HAL_Driver</a:t>
            </a:r>
            <a:endParaRPr lang="zh-CN" altLang="en-US" b="1" dirty="0"/>
          </a:p>
        </p:txBody>
      </p:sp>
      <p:cxnSp>
        <p:nvCxnSpPr>
          <p:cNvPr id="15" name="直接连接符 14"/>
          <p:cNvCxnSpPr>
            <a:stCxn id="11" idx="1"/>
            <a:endCxn id="7" idx="3"/>
          </p:cNvCxnSpPr>
          <p:nvPr/>
        </p:nvCxnSpPr>
        <p:spPr>
          <a:xfrm flipH="1">
            <a:off x="1691680" y="1640002"/>
            <a:ext cx="288032" cy="94313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1"/>
            <a:endCxn id="7" idx="3"/>
          </p:cNvCxnSpPr>
          <p:nvPr/>
        </p:nvCxnSpPr>
        <p:spPr>
          <a:xfrm flipH="1" flipV="1">
            <a:off x="1691680" y="2583138"/>
            <a:ext cx="288032" cy="3397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3" idx="1"/>
            <a:endCxn id="7" idx="3"/>
          </p:cNvCxnSpPr>
          <p:nvPr/>
        </p:nvCxnSpPr>
        <p:spPr>
          <a:xfrm flipH="1" flipV="1">
            <a:off x="1691680" y="2583138"/>
            <a:ext cx="288032" cy="1209847"/>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082747" y="1347614"/>
            <a:ext cx="4649238" cy="58477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板级支持包，包含</a:t>
            </a:r>
            <a:r>
              <a:rPr lang="en-US" altLang="zh-CN" sz="1600" b="1" dirty="0"/>
              <a:t>ST</a:t>
            </a:r>
            <a:r>
              <a:rPr lang="zh-CN" altLang="en-US" sz="1600" b="1" dirty="0"/>
              <a:t>公司针对官方开发</a:t>
            </a:r>
            <a:r>
              <a:rPr lang="zh-CN" altLang="en-US" sz="1600" b="1" dirty="0" smtClean="0"/>
              <a:t>板开发</a:t>
            </a:r>
            <a:r>
              <a:rPr lang="zh-CN" altLang="en-US" sz="1600" b="1" dirty="0"/>
              <a:t>的外设驱动包</a:t>
            </a:r>
            <a:endParaRPr lang="en-US" altLang="zh-CN" sz="1600" b="1" dirty="0"/>
          </a:p>
        </p:txBody>
      </p:sp>
      <p:cxnSp>
        <p:nvCxnSpPr>
          <p:cNvPr id="21" name="直接连接符 20"/>
          <p:cNvCxnSpPr>
            <a:stCxn id="20" idx="1"/>
            <a:endCxn id="11" idx="3"/>
          </p:cNvCxnSpPr>
          <p:nvPr/>
        </p:nvCxnSpPr>
        <p:spPr>
          <a:xfrm flipH="1">
            <a:off x="2627784" y="1640002"/>
            <a:ext cx="45496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251308" y="2201617"/>
            <a:ext cx="4849083"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存放符合</a:t>
            </a:r>
            <a:r>
              <a:rPr lang="en-US" altLang="zh-CN" sz="1600" b="1" dirty="0"/>
              <a:t>CMSIS</a:t>
            </a:r>
            <a:r>
              <a:rPr lang="zh-CN" altLang="en-US" sz="1600" b="1" dirty="0"/>
              <a:t>标准的软件抽象层相关的文件，在</a:t>
            </a:r>
            <a:r>
              <a:rPr lang="en-US" altLang="zh-CN" sz="1600" b="1" dirty="0"/>
              <a:t>device</a:t>
            </a:r>
            <a:r>
              <a:rPr lang="zh-CN" altLang="en-US" sz="1600" b="1" dirty="0"/>
              <a:t>文件夹中包含了</a:t>
            </a:r>
            <a:r>
              <a:rPr lang="en-US" altLang="zh-CN" sz="1600" b="1" dirty="0"/>
              <a:t>STM32</a:t>
            </a:r>
            <a:r>
              <a:rPr lang="zh-CN" altLang="en-US" sz="1600" b="1" dirty="0"/>
              <a:t>的启动文件以及链接文件</a:t>
            </a:r>
            <a:endParaRPr lang="en-US" altLang="zh-CN" sz="1600" b="1" dirty="0"/>
          </a:p>
        </p:txBody>
      </p:sp>
      <p:sp>
        <p:nvSpPr>
          <p:cNvPr id="23" name="矩形 22"/>
          <p:cNvSpPr/>
          <p:nvPr/>
        </p:nvSpPr>
        <p:spPr>
          <a:xfrm>
            <a:off x="4842717" y="3248180"/>
            <a:ext cx="3617715"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包含所有的</a:t>
            </a:r>
            <a:r>
              <a:rPr lang="en-US" altLang="zh-CN" sz="1600" b="1" dirty="0"/>
              <a:t>STM32F1xx</a:t>
            </a:r>
            <a:r>
              <a:rPr lang="zh-CN" altLang="en-US" sz="1600" b="1" dirty="0"/>
              <a:t>系列</a:t>
            </a:r>
            <a:r>
              <a:rPr lang="en-US" altLang="zh-CN" sz="1600" b="1" dirty="0"/>
              <a:t>HAL</a:t>
            </a:r>
            <a:r>
              <a:rPr lang="zh-CN" altLang="en-US" sz="1600" b="1" dirty="0"/>
              <a:t>库外设的源文件和头文件，即底层硬件抽象层的</a:t>
            </a:r>
            <a:r>
              <a:rPr lang="en-US" altLang="zh-CN" sz="1600" b="1" dirty="0" smtClean="0"/>
              <a:t>API</a:t>
            </a:r>
            <a:r>
              <a:rPr lang="zh-CN" altLang="en-US" sz="1600" b="1" dirty="0" smtClean="0"/>
              <a:t>声明</a:t>
            </a:r>
            <a:r>
              <a:rPr lang="zh-CN" altLang="en-US" sz="1600" b="1" dirty="0"/>
              <a:t>和定义</a:t>
            </a:r>
            <a:r>
              <a:rPr lang="zh-CN" altLang="en-US" sz="1600" b="1" dirty="0" smtClean="0"/>
              <a:t>，将</a:t>
            </a:r>
            <a:r>
              <a:rPr lang="zh-CN" altLang="en-US" sz="1600" b="1" dirty="0"/>
              <a:t>复杂的寄存器操作进行封装成统一的外设接口</a:t>
            </a:r>
            <a:r>
              <a:rPr lang="zh-CN" altLang="en-US" sz="1600" b="1" dirty="0" smtClean="0"/>
              <a:t>函数</a:t>
            </a:r>
            <a:endParaRPr lang="en-US" altLang="zh-CN" sz="1600" b="1" dirty="0"/>
          </a:p>
        </p:txBody>
      </p:sp>
      <p:cxnSp>
        <p:nvCxnSpPr>
          <p:cNvPr id="24" name="直接连接符 23"/>
          <p:cNvCxnSpPr>
            <a:stCxn id="22" idx="1"/>
            <a:endCxn id="12" idx="3"/>
          </p:cNvCxnSpPr>
          <p:nvPr/>
        </p:nvCxnSpPr>
        <p:spPr>
          <a:xfrm flipH="1">
            <a:off x="2843808" y="2617116"/>
            <a:ext cx="4075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3" idx="1"/>
            <a:endCxn id="13" idx="3"/>
          </p:cNvCxnSpPr>
          <p:nvPr/>
        </p:nvCxnSpPr>
        <p:spPr>
          <a:xfrm flipH="1">
            <a:off x="4522907" y="3786789"/>
            <a:ext cx="319810" cy="619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412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435610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4320606"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3.5.3 STM32CubeF1</a:t>
            </a:r>
            <a:r>
              <a:rPr lang="zh-CN" altLang="en-US" sz="2400" b="1" dirty="0">
                <a:solidFill>
                  <a:schemeClr val="bg1"/>
                </a:solidFill>
              </a:rPr>
              <a:t>库文件结构</a:t>
            </a:r>
            <a:endParaRPr lang="zh-CN" altLang="en-US" sz="2400" b="1" dirty="0" smtClean="0">
              <a:solidFill>
                <a:schemeClr val="bg1"/>
              </a:solidFill>
            </a:endParaRPr>
          </a:p>
        </p:txBody>
      </p:sp>
      <p:sp>
        <p:nvSpPr>
          <p:cNvPr id="3" name="矩形 2"/>
          <p:cNvSpPr/>
          <p:nvPr/>
        </p:nvSpPr>
        <p:spPr>
          <a:xfrm>
            <a:off x="755576" y="1394588"/>
            <a:ext cx="2304256" cy="43204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err="1">
                <a:solidFill>
                  <a:srgbClr val="C00000"/>
                </a:solidFill>
              </a:rPr>
              <a:t>Middlewares</a:t>
            </a:r>
            <a:r>
              <a:rPr lang="zh-CN" altLang="en-US" b="1" dirty="0" smtClean="0"/>
              <a:t>文件夹</a:t>
            </a:r>
          </a:p>
        </p:txBody>
      </p:sp>
      <p:sp>
        <p:nvSpPr>
          <p:cNvPr id="19" name="矩形 18"/>
          <p:cNvSpPr/>
          <p:nvPr/>
        </p:nvSpPr>
        <p:spPr>
          <a:xfrm>
            <a:off x="755576" y="1836800"/>
            <a:ext cx="2304256" cy="2391134"/>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smtClean="0"/>
              <a:t>包含</a:t>
            </a:r>
            <a:r>
              <a:rPr lang="en-US" altLang="zh-CN" b="1" dirty="0"/>
              <a:t>ST</a:t>
            </a:r>
            <a:r>
              <a:rPr lang="zh-CN" altLang="en-US" b="1" dirty="0"/>
              <a:t>和</a:t>
            </a:r>
            <a:r>
              <a:rPr lang="en-US" altLang="zh-CN" b="1" dirty="0" err="1"/>
              <a:t>Third_Party</a:t>
            </a:r>
            <a:r>
              <a:rPr lang="zh-CN" altLang="en-US" b="1" dirty="0"/>
              <a:t>两个子</a:t>
            </a:r>
            <a:r>
              <a:rPr lang="zh-CN" altLang="en-US" b="1" dirty="0" smtClean="0"/>
              <a:t>文件夹：</a:t>
            </a:r>
            <a:r>
              <a:rPr lang="en-US" altLang="zh-CN" b="1" dirty="0" smtClean="0"/>
              <a:t>ST</a:t>
            </a:r>
            <a:r>
              <a:rPr lang="zh-CN" altLang="en-US" b="1" dirty="0"/>
              <a:t>文件夹下存放的是</a:t>
            </a:r>
            <a:r>
              <a:rPr lang="en-US" altLang="zh-CN" b="1" dirty="0"/>
              <a:t>STM32</a:t>
            </a:r>
            <a:r>
              <a:rPr lang="zh-CN" altLang="en-US" b="1" dirty="0"/>
              <a:t>相关的一些</a:t>
            </a:r>
            <a:r>
              <a:rPr lang="zh-CN" altLang="en-US" b="1" dirty="0" smtClean="0"/>
              <a:t>文件；</a:t>
            </a:r>
            <a:r>
              <a:rPr lang="en-US" altLang="zh-CN" b="1" dirty="0" err="1"/>
              <a:t>Third_Party</a:t>
            </a:r>
            <a:r>
              <a:rPr lang="zh-CN" altLang="en-US" b="1" dirty="0"/>
              <a:t>文件夹为第三方中间件</a:t>
            </a:r>
            <a:endParaRPr lang="zh-CN" altLang="en-US" b="1" dirty="0" smtClean="0"/>
          </a:p>
        </p:txBody>
      </p:sp>
      <p:sp>
        <p:nvSpPr>
          <p:cNvPr id="26" name="矩形 25"/>
          <p:cNvSpPr/>
          <p:nvPr/>
        </p:nvSpPr>
        <p:spPr>
          <a:xfrm>
            <a:off x="3491880" y="1394588"/>
            <a:ext cx="2304256" cy="432048"/>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solidFill>
                  <a:srgbClr val="C00000"/>
                </a:solidFill>
              </a:rPr>
              <a:t>Projects</a:t>
            </a:r>
            <a:r>
              <a:rPr lang="zh-CN" altLang="en-US" b="1" dirty="0" smtClean="0"/>
              <a:t>文件夹</a:t>
            </a:r>
          </a:p>
        </p:txBody>
      </p:sp>
      <p:sp>
        <p:nvSpPr>
          <p:cNvPr id="27" name="矩形 26"/>
          <p:cNvSpPr/>
          <p:nvPr/>
        </p:nvSpPr>
        <p:spPr>
          <a:xfrm>
            <a:off x="3491880" y="1836800"/>
            <a:ext cx="2304256" cy="2391134"/>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t>ST</a:t>
            </a:r>
            <a:r>
              <a:rPr lang="zh-CN" altLang="en-US" b="1" dirty="0"/>
              <a:t>官方推出的基于官方开发板的可以直接编译的工程</a:t>
            </a:r>
            <a:r>
              <a:rPr lang="zh-CN" altLang="en-US" b="1" dirty="0" smtClean="0"/>
              <a:t>实例</a:t>
            </a:r>
          </a:p>
        </p:txBody>
      </p:sp>
      <p:sp>
        <p:nvSpPr>
          <p:cNvPr id="28" name="矩形 27"/>
          <p:cNvSpPr/>
          <p:nvPr/>
        </p:nvSpPr>
        <p:spPr>
          <a:xfrm>
            <a:off x="6228184" y="1404752"/>
            <a:ext cx="2304256" cy="432048"/>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solidFill>
                  <a:srgbClr val="C00000"/>
                </a:solidFill>
              </a:rPr>
              <a:t>Utilities</a:t>
            </a:r>
            <a:r>
              <a:rPr lang="zh-CN" altLang="en-US" b="1" dirty="0" smtClean="0"/>
              <a:t>文件夹</a:t>
            </a:r>
          </a:p>
        </p:txBody>
      </p:sp>
      <p:sp>
        <p:nvSpPr>
          <p:cNvPr id="29" name="矩形 28"/>
          <p:cNvSpPr/>
          <p:nvPr/>
        </p:nvSpPr>
        <p:spPr>
          <a:xfrm>
            <a:off x="6228184" y="1846964"/>
            <a:ext cx="2304256" cy="2380970"/>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a:t>一些实用的其他功能函数库</a:t>
            </a:r>
            <a:endParaRPr lang="zh-CN" altLang="en-US" b="1" dirty="0" smtClean="0"/>
          </a:p>
        </p:txBody>
      </p:sp>
    </p:spTree>
    <p:extLst>
      <p:ext uri="{BB962C8B-B14F-4D97-AF65-F5344CB8AC3E}">
        <p14:creationId xmlns:p14="http://schemas.microsoft.com/office/powerpoint/2010/main" val="17788550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2" name="矩形 1"/>
          <p:cNvSpPr/>
          <p:nvPr/>
        </p:nvSpPr>
        <p:spPr>
          <a:xfrm>
            <a:off x="6084168" y="268365"/>
            <a:ext cx="2556284" cy="369332"/>
          </a:xfrm>
          <a:prstGeom prst="rect">
            <a:avLst/>
          </a:prstGeom>
        </p:spPr>
        <p:txBody>
          <a:bodyPr wrap="square">
            <a:spAutoFit/>
          </a:bodyPr>
          <a:lstStyle/>
          <a:p>
            <a:r>
              <a:rPr lang="en-US" altLang="zh-CN" b="1" dirty="0" smtClean="0"/>
              <a:t>    </a:t>
            </a:r>
            <a:endParaRPr lang="zh-CN" altLang="en-US" b="1" dirty="0"/>
          </a:p>
        </p:txBody>
      </p:sp>
      <p:sp>
        <p:nvSpPr>
          <p:cNvPr id="4" name="矩形 3"/>
          <p:cNvSpPr/>
          <p:nvPr/>
        </p:nvSpPr>
        <p:spPr>
          <a:xfrm>
            <a:off x="467544" y="987574"/>
            <a:ext cx="8172908" cy="369332"/>
          </a:xfrm>
          <a:prstGeom prst="rect">
            <a:avLst/>
          </a:prstGeom>
        </p:spPr>
        <p:txBody>
          <a:bodyPr wrap="square">
            <a:spAutoFit/>
          </a:bodyPr>
          <a:lstStyle/>
          <a:p>
            <a:r>
              <a:rPr lang="zh-CN" altLang="en-US" b="1" dirty="0" smtClean="0"/>
              <a:t>利用</a:t>
            </a:r>
            <a:r>
              <a:rPr lang="en-GB" altLang="zh-CN" b="1" dirty="0"/>
              <a:t>STM32CubeMX</a:t>
            </a:r>
            <a:r>
              <a:rPr lang="zh-CN" altLang="en-US" b="1" dirty="0"/>
              <a:t>生成一个</a:t>
            </a:r>
            <a:r>
              <a:rPr lang="en-GB" altLang="zh-CN" b="1" dirty="0"/>
              <a:t>MDK-</a:t>
            </a:r>
            <a:r>
              <a:rPr lang="en-GB" altLang="zh-CN" b="1" dirty="0" err="1"/>
              <a:t>Keil</a:t>
            </a:r>
            <a:r>
              <a:rPr lang="en-GB" altLang="zh-CN" b="1" dirty="0"/>
              <a:t> </a:t>
            </a:r>
            <a:r>
              <a:rPr lang="zh-CN" altLang="en-US" b="1" dirty="0" smtClean="0"/>
              <a:t>工程</a:t>
            </a:r>
            <a:endParaRPr lang="zh-CN" altLang="en-US" b="1" dirty="0"/>
          </a:p>
        </p:txBody>
      </p:sp>
      <p:sp>
        <p:nvSpPr>
          <p:cNvPr id="5" name="矩形 4"/>
          <p:cNvSpPr/>
          <p:nvPr/>
        </p:nvSpPr>
        <p:spPr>
          <a:xfrm>
            <a:off x="1403648" y="1394687"/>
            <a:ext cx="5868652" cy="369332"/>
          </a:xfrm>
          <a:prstGeom prst="rect">
            <a:avLst/>
          </a:prstGeom>
        </p:spPr>
        <p:txBody>
          <a:bodyPr wrap="square">
            <a:spAutoFit/>
          </a:bodyPr>
          <a:lstStyle/>
          <a:p>
            <a:r>
              <a:rPr lang="zh-CN" altLang="en-US" b="1" dirty="0" smtClean="0">
                <a:solidFill>
                  <a:srgbClr val="C15653"/>
                </a:solidFill>
              </a:rPr>
              <a:t>步骤</a:t>
            </a:r>
            <a:r>
              <a:rPr lang="en-US" altLang="zh-CN" b="1" dirty="0" smtClean="0">
                <a:solidFill>
                  <a:srgbClr val="C15653"/>
                </a:solidFill>
              </a:rPr>
              <a:t>1</a:t>
            </a:r>
            <a:r>
              <a:rPr lang="zh-CN" altLang="en-US" b="1" dirty="0" smtClean="0">
                <a:solidFill>
                  <a:srgbClr val="C15653"/>
                </a:solidFill>
              </a:rPr>
              <a:t>：</a:t>
            </a:r>
            <a:r>
              <a:rPr lang="zh-CN" altLang="en-US" b="1" dirty="0" smtClean="0"/>
              <a:t>打开</a:t>
            </a:r>
            <a:r>
              <a:rPr lang="en-GB" altLang="zh-CN" b="1" dirty="0"/>
              <a:t>STM32CubeMX</a:t>
            </a:r>
            <a:r>
              <a:rPr lang="zh-CN" altLang="en-US" b="1" dirty="0"/>
              <a:t>软件，新建一个</a:t>
            </a:r>
            <a:r>
              <a:rPr lang="en-GB" altLang="zh-CN" b="1" dirty="0"/>
              <a:t>Project</a:t>
            </a:r>
            <a:r>
              <a:rPr lang="zh-CN" altLang="en-US" b="1" dirty="0"/>
              <a:t>工程</a:t>
            </a:r>
          </a:p>
        </p:txBody>
      </p:sp>
      <p:pic>
        <p:nvPicPr>
          <p:cNvPr id="13" name="图片 12" descr="F:\教材编写2019-8-刘\第3章 图片及备份\2019-08-24_09342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923678"/>
            <a:ext cx="5400600" cy="2880320"/>
          </a:xfrm>
          <a:prstGeom prst="rect">
            <a:avLst/>
          </a:prstGeom>
          <a:noFill/>
          <a:ln>
            <a:noFill/>
          </a:ln>
        </p:spPr>
      </p:pic>
    </p:spTree>
    <p:extLst>
      <p:ext uri="{BB962C8B-B14F-4D97-AF65-F5344CB8AC3E}">
        <p14:creationId xmlns:p14="http://schemas.microsoft.com/office/powerpoint/2010/main" val="16282211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5" name="矩形 4"/>
          <p:cNvSpPr/>
          <p:nvPr/>
        </p:nvSpPr>
        <p:spPr>
          <a:xfrm>
            <a:off x="1115616" y="1025355"/>
            <a:ext cx="586865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2</a:t>
            </a:r>
            <a:r>
              <a:rPr lang="zh-CN" altLang="en-US" b="1" dirty="0" smtClean="0">
                <a:solidFill>
                  <a:srgbClr val="C00000"/>
                </a:solidFill>
              </a:rPr>
              <a:t>：</a:t>
            </a:r>
            <a:r>
              <a:rPr lang="zh-CN" altLang="en-US" b="1" dirty="0" smtClean="0"/>
              <a:t>选择</a:t>
            </a:r>
            <a:r>
              <a:rPr lang="en-GB" altLang="zh-CN" b="1" dirty="0"/>
              <a:t>MCU</a:t>
            </a:r>
            <a:r>
              <a:rPr lang="zh-CN" altLang="en-GB" b="1" dirty="0"/>
              <a:t>。</a:t>
            </a:r>
            <a:r>
              <a:rPr lang="zh-CN" altLang="en-US" b="1" dirty="0"/>
              <a:t>本实例采用</a:t>
            </a:r>
            <a:r>
              <a:rPr lang="en-GB" altLang="zh-CN" b="1" dirty="0"/>
              <a:t>STM32F103ZET6</a:t>
            </a:r>
            <a:endParaRPr lang="zh-CN" altLang="en-US" b="1"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17650"/>
            <a:ext cx="5648629" cy="314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860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5557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2430474"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3.1 STM32</a:t>
            </a:r>
            <a:r>
              <a:rPr lang="zh-CN" altLang="en-US" sz="2400" b="1" dirty="0">
                <a:solidFill>
                  <a:schemeClr val="bg1"/>
                </a:solidFill>
                <a:latin typeface="微软雅黑" pitchFamily="34" charset="-122"/>
                <a:ea typeface="微软雅黑" pitchFamily="34" charset="-122"/>
              </a:rPr>
              <a:t>介绍</a:t>
            </a:r>
            <a:endParaRPr lang="zh-CN" altLang="zh-CN" sz="2400" b="1" dirty="0">
              <a:solidFill>
                <a:schemeClr val="bg1"/>
              </a:solidFill>
              <a:latin typeface="微软雅黑" pitchFamily="34" charset="-122"/>
              <a:ea typeface="微软雅黑" pitchFamily="34" charset="-122"/>
            </a:endParaRPr>
          </a:p>
        </p:txBody>
      </p:sp>
      <p:sp>
        <p:nvSpPr>
          <p:cNvPr id="2" name="矩形 1"/>
          <p:cNvSpPr/>
          <p:nvPr/>
        </p:nvSpPr>
        <p:spPr>
          <a:xfrm>
            <a:off x="397060" y="2448794"/>
            <a:ext cx="1522136" cy="1815882"/>
          </a:xfrm>
          <a:prstGeom prst="rect">
            <a:avLst/>
          </a:prstGeom>
        </p:spPr>
        <p:txBody>
          <a:bodyPr wrap="square">
            <a:spAutoFit/>
          </a:bodyPr>
          <a:lstStyle/>
          <a:p>
            <a:r>
              <a:rPr lang="en-US" altLang="zh-CN" sz="1600" b="1" dirty="0" smtClean="0">
                <a:solidFill>
                  <a:srgbClr val="D38583"/>
                </a:solidFill>
              </a:rPr>
              <a:t> </a:t>
            </a:r>
            <a:r>
              <a:rPr lang="en-US" altLang="zh-CN" sz="1600" b="1" dirty="0" smtClean="0">
                <a:solidFill>
                  <a:srgbClr val="C15653"/>
                </a:solidFill>
              </a:rPr>
              <a:t>DIP</a:t>
            </a:r>
            <a:r>
              <a:rPr lang="en-US" altLang="zh-CN" sz="1600" b="1" dirty="0" smtClean="0"/>
              <a:t>——</a:t>
            </a:r>
            <a:r>
              <a:rPr lang="zh-CN" altLang="en-US" sz="1600" b="1" dirty="0" smtClean="0"/>
              <a:t>（</a:t>
            </a:r>
            <a:r>
              <a:rPr lang="zh-CN" altLang="en-US" sz="1600" b="1" dirty="0"/>
              <a:t>塑料）</a:t>
            </a:r>
            <a:r>
              <a:rPr lang="zh-CN" altLang="en-US" sz="1600" b="1" dirty="0" smtClean="0"/>
              <a:t>双列直插式封装，适用于</a:t>
            </a:r>
            <a:r>
              <a:rPr lang="zh-CN" altLang="en-US" sz="1600" b="1" dirty="0"/>
              <a:t>中小规模集成电路，引脚数一般不超过</a:t>
            </a:r>
            <a:r>
              <a:rPr lang="en-US" altLang="zh-CN" sz="1600" b="1" dirty="0"/>
              <a:t>100</a:t>
            </a:r>
            <a:r>
              <a:rPr lang="zh-CN" altLang="en-US" sz="1600" b="1" dirty="0" smtClean="0"/>
              <a:t>个</a:t>
            </a:r>
            <a:endParaRPr lang="zh-CN" altLang="en-US" sz="1600" b="1" dirty="0"/>
          </a:p>
          <a:p>
            <a:endParaRPr lang="zh-CN" altLang="en-US" sz="1600" b="1" dirty="0"/>
          </a:p>
        </p:txBody>
      </p:sp>
      <p:sp>
        <p:nvSpPr>
          <p:cNvPr id="8" name="矩形 7"/>
          <p:cNvSpPr/>
          <p:nvPr/>
        </p:nvSpPr>
        <p:spPr>
          <a:xfrm>
            <a:off x="4067944" y="458845"/>
            <a:ext cx="2952328" cy="369332"/>
          </a:xfrm>
          <a:prstGeom prst="rect">
            <a:avLst/>
          </a:prstGeom>
        </p:spPr>
        <p:txBody>
          <a:bodyPr wrap="square">
            <a:spAutoFit/>
          </a:bodyPr>
          <a:lstStyle/>
          <a:p>
            <a:r>
              <a:rPr lang="zh-CN" altLang="en-US" b="1" dirty="0"/>
              <a:t>半导体芯片常见的封装方式</a:t>
            </a:r>
          </a:p>
        </p:txBody>
      </p:sp>
      <p:pic>
        <p:nvPicPr>
          <p:cNvPr id="9" name="Picture 5" descr="fz"/>
          <p:cNvPicPr/>
          <p:nvPr/>
        </p:nvPicPr>
        <p:blipFill>
          <a:blip r:embed="rId2">
            <a:extLst>
              <a:ext uri="{28A0092B-C50C-407E-A947-70E740481C1C}">
                <a14:useLocalDpi xmlns:a14="http://schemas.microsoft.com/office/drawing/2010/main" val="0"/>
              </a:ext>
            </a:extLst>
          </a:blip>
          <a:srcRect/>
          <a:stretch>
            <a:fillRect/>
          </a:stretch>
        </p:blipFill>
        <p:spPr bwMode="auto">
          <a:xfrm>
            <a:off x="660580" y="1468415"/>
            <a:ext cx="995096" cy="859345"/>
          </a:xfrm>
          <a:prstGeom prst="rect">
            <a:avLst/>
          </a:prstGeom>
          <a:noFill/>
          <a:ln>
            <a:noFill/>
          </a:ln>
          <a:extLst/>
        </p:spPr>
      </p:pic>
      <p:sp>
        <p:nvSpPr>
          <p:cNvPr id="3" name="矩形 2"/>
          <p:cNvSpPr/>
          <p:nvPr/>
        </p:nvSpPr>
        <p:spPr>
          <a:xfrm>
            <a:off x="251520" y="1203598"/>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pic>
        <p:nvPicPr>
          <p:cNvPr id="11" name="图片 10" descr="C:\Users\llm\Desktop\20151128234333596.jpg"/>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527660"/>
            <a:ext cx="965200" cy="800100"/>
          </a:xfrm>
          <a:prstGeom prst="rect">
            <a:avLst/>
          </a:prstGeom>
          <a:noFill/>
          <a:ln>
            <a:noFill/>
          </a:ln>
        </p:spPr>
      </p:pic>
      <p:sp>
        <p:nvSpPr>
          <p:cNvPr id="12" name="矩形 11"/>
          <p:cNvSpPr/>
          <p:nvPr/>
        </p:nvSpPr>
        <p:spPr>
          <a:xfrm>
            <a:off x="2637348" y="2448794"/>
            <a:ext cx="1522136" cy="1569660"/>
          </a:xfrm>
          <a:prstGeom prst="rect">
            <a:avLst/>
          </a:prstGeom>
        </p:spPr>
        <p:txBody>
          <a:bodyPr wrap="square">
            <a:spAutoFit/>
          </a:bodyPr>
          <a:lstStyle/>
          <a:p>
            <a:r>
              <a:rPr lang="en-US" altLang="zh-CN" sz="1600" b="1" dirty="0">
                <a:solidFill>
                  <a:srgbClr val="C15653"/>
                </a:solidFill>
              </a:rPr>
              <a:t>SOP</a:t>
            </a:r>
            <a:r>
              <a:rPr lang="en-US" altLang="zh-CN" sz="1600" b="1" dirty="0" smtClean="0"/>
              <a:t>——</a:t>
            </a:r>
            <a:r>
              <a:rPr lang="zh-CN" altLang="en-US" sz="1600" b="1" dirty="0"/>
              <a:t>小外型表面贴片封装</a:t>
            </a:r>
          </a:p>
          <a:p>
            <a:r>
              <a:rPr lang="zh-CN" altLang="en-US" sz="1600" b="1" dirty="0" smtClean="0"/>
              <a:t>，</a:t>
            </a:r>
            <a:r>
              <a:rPr lang="zh-CN" altLang="en-US" sz="1600" b="1" dirty="0"/>
              <a:t>广泛应用于</a:t>
            </a:r>
            <a:r>
              <a:rPr lang="en-US" altLang="zh-CN" sz="1600" b="1" dirty="0"/>
              <a:t>10-40</a:t>
            </a:r>
            <a:r>
              <a:rPr lang="zh-CN" altLang="en-US" sz="1600" b="1" dirty="0"/>
              <a:t>个引脚的芯片</a:t>
            </a:r>
          </a:p>
          <a:p>
            <a:endParaRPr lang="zh-CN" altLang="en-US" sz="1600" b="1" dirty="0"/>
          </a:p>
        </p:txBody>
      </p:sp>
      <p:sp>
        <p:nvSpPr>
          <p:cNvPr id="13" name="矩形 12"/>
          <p:cNvSpPr/>
          <p:nvPr/>
        </p:nvSpPr>
        <p:spPr>
          <a:xfrm>
            <a:off x="2452554" y="1203598"/>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pic>
        <p:nvPicPr>
          <p:cNvPr id="14" name="图片 13" descr="C:\Users\llm\Desktop\20151128234519060.jpg"/>
          <p:cNvPicPr/>
          <p:nvPr/>
        </p:nvPicPr>
        <p:blipFill>
          <a:blip r:embed="rId4">
            <a:extLst>
              <a:ext uri="{28A0092B-C50C-407E-A947-70E740481C1C}">
                <a14:useLocalDpi xmlns:a14="http://schemas.microsoft.com/office/drawing/2010/main" val="0"/>
              </a:ext>
            </a:extLst>
          </a:blip>
          <a:srcRect/>
          <a:stretch>
            <a:fillRect/>
          </a:stretch>
        </p:blipFill>
        <p:spPr bwMode="auto">
          <a:xfrm>
            <a:off x="5118720" y="1524511"/>
            <a:ext cx="1066800" cy="831215"/>
          </a:xfrm>
          <a:prstGeom prst="rect">
            <a:avLst/>
          </a:prstGeom>
          <a:noFill/>
          <a:ln>
            <a:noFill/>
          </a:ln>
        </p:spPr>
      </p:pic>
      <p:sp>
        <p:nvSpPr>
          <p:cNvPr id="15" name="矩形 14"/>
          <p:cNvSpPr/>
          <p:nvPr/>
        </p:nvSpPr>
        <p:spPr>
          <a:xfrm>
            <a:off x="4891052" y="2448794"/>
            <a:ext cx="1522136" cy="2062103"/>
          </a:xfrm>
          <a:prstGeom prst="rect">
            <a:avLst/>
          </a:prstGeom>
        </p:spPr>
        <p:txBody>
          <a:bodyPr wrap="square">
            <a:spAutoFit/>
          </a:bodyPr>
          <a:lstStyle/>
          <a:p>
            <a:r>
              <a:rPr lang="en-US" altLang="zh-CN" sz="1600" b="1" dirty="0">
                <a:solidFill>
                  <a:srgbClr val="C15653"/>
                </a:solidFill>
              </a:rPr>
              <a:t>PQFP</a:t>
            </a:r>
            <a:r>
              <a:rPr lang="en-US" altLang="zh-CN" sz="1600" b="1" dirty="0" smtClean="0"/>
              <a:t>——</a:t>
            </a:r>
            <a:r>
              <a:rPr lang="zh-CN" altLang="en-US" sz="1600" b="1" dirty="0"/>
              <a:t>塑料方形扁平封装</a:t>
            </a:r>
          </a:p>
          <a:p>
            <a:r>
              <a:rPr lang="zh-CN" altLang="en-US" sz="1600" b="1" dirty="0" smtClean="0"/>
              <a:t>，管</a:t>
            </a:r>
            <a:r>
              <a:rPr lang="zh-CN" altLang="en-US" sz="1600" b="1" dirty="0"/>
              <a:t>脚很细，一般应用于大规模或超大型集成电路，引脚数一般在</a:t>
            </a:r>
            <a:r>
              <a:rPr lang="en-US" altLang="zh-CN" sz="1600" b="1" dirty="0"/>
              <a:t>100</a:t>
            </a:r>
            <a:r>
              <a:rPr lang="zh-CN" altLang="en-US" sz="1600" b="1" dirty="0"/>
              <a:t>个</a:t>
            </a:r>
            <a:r>
              <a:rPr lang="zh-CN" altLang="en-US" sz="1600" b="1" dirty="0" smtClean="0"/>
              <a:t>以上</a:t>
            </a:r>
            <a:endParaRPr lang="zh-CN" altLang="en-US" sz="1600" b="1" dirty="0"/>
          </a:p>
        </p:txBody>
      </p:sp>
      <p:sp>
        <p:nvSpPr>
          <p:cNvPr id="16" name="矩形 15"/>
          <p:cNvSpPr/>
          <p:nvPr/>
        </p:nvSpPr>
        <p:spPr>
          <a:xfrm>
            <a:off x="4716016" y="1203598"/>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pic>
        <p:nvPicPr>
          <p:cNvPr id="17" name="图片 16" descr="C:\Users\llm\Desktop\20151128234519060.jpg"/>
          <p:cNvPicPr/>
          <p:nvPr/>
        </p:nvPicPr>
        <p:blipFill>
          <a:blip r:embed="rId4">
            <a:extLst>
              <a:ext uri="{28A0092B-C50C-407E-A947-70E740481C1C}">
                <a14:useLocalDpi xmlns:a14="http://schemas.microsoft.com/office/drawing/2010/main" val="0"/>
              </a:ext>
            </a:extLst>
          </a:blip>
          <a:srcRect/>
          <a:stretch>
            <a:fillRect/>
          </a:stretch>
        </p:blipFill>
        <p:spPr bwMode="auto">
          <a:xfrm>
            <a:off x="7422976" y="1524511"/>
            <a:ext cx="1066800" cy="831215"/>
          </a:xfrm>
          <a:prstGeom prst="rect">
            <a:avLst/>
          </a:prstGeom>
          <a:noFill/>
          <a:ln>
            <a:noFill/>
          </a:ln>
        </p:spPr>
      </p:pic>
      <p:sp>
        <p:nvSpPr>
          <p:cNvPr id="18" name="矩形 17"/>
          <p:cNvSpPr/>
          <p:nvPr/>
        </p:nvSpPr>
        <p:spPr>
          <a:xfrm>
            <a:off x="7195308" y="2427734"/>
            <a:ext cx="1522136" cy="1077218"/>
          </a:xfrm>
          <a:prstGeom prst="rect">
            <a:avLst/>
          </a:prstGeom>
        </p:spPr>
        <p:txBody>
          <a:bodyPr wrap="square">
            <a:spAutoFit/>
          </a:bodyPr>
          <a:lstStyle/>
          <a:p>
            <a:r>
              <a:rPr lang="en-US" altLang="zh-CN" sz="1600" b="1" dirty="0">
                <a:solidFill>
                  <a:srgbClr val="C15653"/>
                </a:solidFill>
              </a:rPr>
              <a:t>L</a:t>
            </a:r>
            <a:r>
              <a:rPr lang="en-US" altLang="zh-CN" sz="1600" b="1" dirty="0" smtClean="0">
                <a:solidFill>
                  <a:srgbClr val="C15653"/>
                </a:solidFill>
              </a:rPr>
              <a:t>QFP</a:t>
            </a:r>
            <a:r>
              <a:rPr lang="en-US" altLang="zh-CN" sz="1600" b="1" dirty="0" smtClean="0"/>
              <a:t>——</a:t>
            </a:r>
            <a:r>
              <a:rPr lang="zh-CN" altLang="en-US" sz="1600" b="1" dirty="0"/>
              <a:t>薄型</a:t>
            </a:r>
            <a:r>
              <a:rPr lang="en-US" altLang="zh-CN" sz="1600" b="1" dirty="0"/>
              <a:t>QFP</a:t>
            </a:r>
            <a:r>
              <a:rPr lang="zh-CN" altLang="en-US" sz="1600" b="1" dirty="0"/>
              <a:t>指</a:t>
            </a:r>
            <a:r>
              <a:rPr lang="zh-CN" altLang="en-US" sz="1600" b="1" dirty="0" smtClean="0"/>
              <a:t>封装，</a:t>
            </a:r>
            <a:endParaRPr lang="zh-CN" altLang="en-US" sz="1600" b="1" dirty="0"/>
          </a:p>
          <a:p>
            <a:r>
              <a:rPr lang="zh-CN" altLang="en-US" sz="1600" b="1" dirty="0"/>
              <a:t>本体厚度为</a:t>
            </a:r>
            <a:r>
              <a:rPr lang="en-US" altLang="zh-CN" sz="1600" b="1" dirty="0"/>
              <a:t>1.4mm</a:t>
            </a:r>
            <a:r>
              <a:rPr lang="zh-CN" altLang="en-US" sz="1600" b="1" dirty="0"/>
              <a:t>的</a:t>
            </a:r>
            <a:r>
              <a:rPr lang="en-US" altLang="zh-CN" sz="1600" b="1" dirty="0"/>
              <a:t>QFP</a:t>
            </a:r>
          </a:p>
        </p:txBody>
      </p:sp>
      <p:sp>
        <p:nvSpPr>
          <p:cNvPr id="19" name="矩形 18"/>
          <p:cNvSpPr/>
          <p:nvPr/>
        </p:nvSpPr>
        <p:spPr>
          <a:xfrm>
            <a:off x="7020272" y="1203598"/>
            <a:ext cx="1872208" cy="3312368"/>
          </a:xfrm>
          <a:prstGeom prst="rect">
            <a:avLst/>
          </a:prstGeom>
          <a:noFill/>
          <a:ln w="19050">
            <a:solidFill>
              <a:srgbClr val="33CCFF"/>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0" name="矩形 9"/>
          <p:cNvSpPr/>
          <p:nvPr/>
        </p:nvSpPr>
        <p:spPr>
          <a:xfrm>
            <a:off x="190597" y="1230626"/>
            <a:ext cx="2095158" cy="253916"/>
          </a:xfrm>
          <a:prstGeom prst="rect">
            <a:avLst/>
          </a:prstGeom>
        </p:spPr>
        <p:txBody>
          <a:bodyPr wrap="none">
            <a:spAutoFit/>
          </a:bodyPr>
          <a:lstStyle/>
          <a:p>
            <a:r>
              <a:rPr lang="zh-CN" altLang="zh-CN" sz="1050" dirty="0"/>
              <a:t>（</a:t>
            </a:r>
            <a:r>
              <a:rPr lang="en-US" altLang="zh-CN" sz="1050" dirty="0"/>
              <a:t>Plastic</a:t>
            </a:r>
            <a:r>
              <a:rPr lang="zh-CN" altLang="zh-CN" sz="1050" dirty="0"/>
              <a:t>）</a:t>
            </a:r>
            <a:r>
              <a:rPr lang="en-US" altLang="zh-CN" sz="1050" dirty="0"/>
              <a:t>Dual In-line Package</a:t>
            </a:r>
            <a:endParaRPr lang="zh-CN" altLang="zh-CN" sz="1050" dirty="0"/>
          </a:p>
        </p:txBody>
      </p:sp>
      <p:sp>
        <p:nvSpPr>
          <p:cNvPr id="20" name="矩形 19"/>
          <p:cNvSpPr/>
          <p:nvPr/>
        </p:nvSpPr>
        <p:spPr>
          <a:xfrm>
            <a:off x="2702552" y="1226684"/>
            <a:ext cx="1391728" cy="253916"/>
          </a:xfrm>
          <a:prstGeom prst="rect">
            <a:avLst/>
          </a:prstGeom>
        </p:spPr>
        <p:txBody>
          <a:bodyPr wrap="none">
            <a:spAutoFit/>
          </a:bodyPr>
          <a:lstStyle/>
          <a:p>
            <a:r>
              <a:rPr lang="en-US" altLang="zh-CN" sz="1050" dirty="0"/>
              <a:t>Small Outline Package</a:t>
            </a:r>
            <a:endParaRPr lang="zh-CN" altLang="zh-CN" sz="1050" dirty="0"/>
          </a:p>
        </p:txBody>
      </p:sp>
      <p:sp>
        <p:nvSpPr>
          <p:cNvPr id="21" name="矩形 20"/>
          <p:cNvSpPr/>
          <p:nvPr/>
        </p:nvSpPr>
        <p:spPr>
          <a:xfrm>
            <a:off x="4860032" y="1230020"/>
            <a:ext cx="1630575" cy="261610"/>
          </a:xfrm>
          <a:prstGeom prst="rect">
            <a:avLst/>
          </a:prstGeom>
        </p:spPr>
        <p:txBody>
          <a:bodyPr wrap="none">
            <a:spAutoFit/>
          </a:bodyPr>
          <a:lstStyle/>
          <a:p>
            <a:r>
              <a:rPr lang="en-US" altLang="zh-CN" sz="1050" dirty="0"/>
              <a:t>Plastic Quad Flat Package</a:t>
            </a:r>
            <a:endParaRPr lang="zh-CN" altLang="zh-CN" sz="1050" dirty="0"/>
          </a:p>
        </p:txBody>
      </p:sp>
      <p:sp>
        <p:nvSpPr>
          <p:cNvPr id="22" name="矩形 21"/>
          <p:cNvSpPr/>
          <p:nvPr/>
        </p:nvSpPr>
        <p:spPr>
          <a:xfrm>
            <a:off x="7048706" y="1237714"/>
            <a:ext cx="1843774" cy="253916"/>
          </a:xfrm>
          <a:prstGeom prst="rect">
            <a:avLst/>
          </a:prstGeom>
        </p:spPr>
        <p:txBody>
          <a:bodyPr wrap="none">
            <a:spAutoFit/>
          </a:bodyPr>
          <a:lstStyle/>
          <a:p>
            <a:r>
              <a:rPr lang="en-US" altLang="zh-CN" sz="1050" dirty="0"/>
              <a:t>Low-profile Quad Flat Package</a:t>
            </a:r>
            <a:endParaRPr lang="zh-CN" altLang="zh-CN" sz="1050" dirty="0"/>
          </a:p>
        </p:txBody>
      </p:sp>
    </p:spTree>
    <p:extLst>
      <p:ext uri="{BB962C8B-B14F-4D97-AF65-F5344CB8AC3E}">
        <p14:creationId xmlns:p14="http://schemas.microsoft.com/office/powerpoint/2010/main" val="25331035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5" name="矩形 4"/>
          <p:cNvSpPr/>
          <p:nvPr/>
        </p:nvSpPr>
        <p:spPr>
          <a:xfrm>
            <a:off x="1115616" y="1025355"/>
            <a:ext cx="748883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3</a:t>
            </a:r>
            <a:r>
              <a:rPr lang="zh-CN" altLang="en-US" b="1" dirty="0" smtClean="0">
                <a:solidFill>
                  <a:srgbClr val="C00000"/>
                </a:solidFill>
              </a:rPr>
              <a:t>：</a:t>
            </a:r>
            <a:r>
              <a:rPr lang="zh-CN" altLang="en-US" b="1" dirty="0" smtClean="0"/>
              <a:t>配置</a:t>
            </a:r>
            <a:r>
              <a:rPr lang="en-GB" altLang="zh-CN" b="1" dirty="0"/>
              <a:t>RCC</a:t>
            </a:r>
            <a:r>
              <a:rPr lang="zh-CN" altLang="en-GB" b="1" dirty="0"/>
              <a:t>，</a:t>
            </a:r>
            <a:r>
              <a:rPr lang="zh-CN" altLang="en-US" b="1" dirty="0"/>
              <a:t>选择高速外部时钟</a:t>
            </a:r>
            <a:r>
              <a:rPr lang="en-GB" altLang="zh-CN" b="1" dirty="0"/>
              <a:t>HSE</a:t>
            </a:r>
            <a:r>
              <a:rPr lang="zh-CN" altLang="en-US" b="1" dirty="0" smtClean="0"/>
              <a:t>为“</a:t>
            </a:r>
            <a:r>
              <a:rPr lang="en-US" altLang="zh-CN" b="1" dirty="0" smtClean="0"/>
              <a:t>C</a:t>
            </a:r>
            <a:r>
              <a:rPr lang="en-GB" altLang="zh-CN" b="1" dirty="0" err="1" smtClean="0"/>
              <a:t>rystal</a:t>
            </a:r>
            <a:r>
              <a:rPr lang="en-GB" altLang="zh-CN" b="1" dirty="0" smtClean="0"/>
              <a:t>/Ceramic Resonator</a:t>
            </a:r>
            <a:r>
              <a:rPr lang="zh-CN" altLang="en-US" b="1" dirty="0" smtClean="0"/>
              <a:t>”</a:t>
            </a:r>
            <a:endParaRPr lang="zh-CN" altLang="en-US" b="1" dirty="0"/>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91630"/>
            <a:ext cx="5867839" cy="330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33723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5" name="矩形 4"/>
          <p:cNvSpPr/>
          <p:nvPr/>
        </p:nvSpPr>
        <p:spPr>
          <a:xfrm>
            <a:off x="1115616" y="1025355"/>
            <a:ext cx="6984776"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4</a:t>
            </a:r>
            <a:r>
              <a:rPr lang="zh-CN" altLang="en-US" b="1" dirty="0" smtClean="0">
                <a:solidFill>
                  <a:srgbClr val="C00000"/>
                </a:solidFill>
              </a:rPr>
              <a:t>：</a:t>
            </a:r>
            <a:r>
              <a:rPr lang="zh-CN" altLang="en-US" b="1" dirty="0" smtClean="0"/>
              <a:t>配置</a:t>
            </a:r>
            <a:r>
              <a:rPr lang="zh-CN" altLang="en-US" b="1" dirty="0"/>
              <a:t>时钟树</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336" y="1491630"/>
            <a:ext cx="5869336" cy="330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8385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5" name="矩形 4"/>
          <p:cNvSpPr/>
          <p:nvPr/>
        </p:nvSpPr>
        <p:spPr>
          <a:xfrm>
            <a:off x="1115616" y="1025355"/>
            <a:ext cx="6984776"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5</a:t>
            </a:r>
            <a:r>
              <a:rPr lang="zh-CN" altLang="en-US" b="1" dirty="0" smtClean="0">
                <a:solidFill>
                  <a:srgbClr val="C00000"/>
                </a:solidFill>
              </a:rPr>
              <a:t>：</a:t>
            </a:r>
            <a:r>
              <a:rPr lang="zh-CN" altLang="en-US" b="1" dirty="0" smtClean="0"/>
              <a:t>设置</a:t>
            </a:r>
            <a:r>
              <a:rPr lang="zh-CN" altLang="en-US" b="1" dirty="0"/>
              <a:t>工程相关参数，如工程名称、工程存放位置</a:t>
            </a:r>
          </a:p>
        </p:txBody>
      </p:sp>
      <p:pic>
        <p:nvPicPr>
          <p:cNvPr id="10" name="图片 9" descr="F:\教材编写2019-8-刘\第3章 图片及备份\2019-08-24_09425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398039"/>
            <a:ext cx="6048672" cy="3456384"/>
          </a:xfrm>
          <a:prstGeom prst="rect">
            <a:avLst/>
          </a:prstGeom>
          <a:noFill/>
          <a:ln>
            <a:noFill/>
          </a:ln>
        </p:spPr>
      </p:pic>
    </p:spTree>
    <p:extLst>
      <p:ext uri="{BB962C8B-B14F-4D97-AF65-F5344CB8AC3E}">
        <p14:creationId xmlns:p14="http://schemas.microsoft.com/office/powerpoint/2010/main" val="33647899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5" name="矩形 4"/>
          <p:cNvSpPr/>
          <p:nvPr/>
        </p:nvSpPr>
        <p:spPr>
          <a:xfrm>
            <a:off x="395536" y="1059582"/>
            <a:ext cx="4968552" cy="369332"/>
          </a:xfrm>
          <a:prstGeom prst="rect">
            <a:avLst/>
          </a:prstGeom>
        </p:spPr>
        <p:txBody>
          <a:bodyPr wrap="square">
            <a:spAutoFit/>
          </a:bodyPr>
          <a:lstStyle/>
          <a:p>
            <a:r>
              <a:rPr lang="zh-CN" altLang="en-US" b="1" dirty="0" smtClean="0">
                <a:solidFill>
                  <a:srgbClr val="C00000"/>
                </a:solidFill>
              </a:rPr>
              <a:t>步骤</a:t>
            </a:r>
            <a:r>
              <a:rPr lang="en-US" altLang="zh-CN" b="1" dirty="0" smtClean="0">
                <a:solidFill>
                  <a:srgbClr val="C00000"/>
                </a:solidFill>
              </a:rPr>
              <a:t>6</a:t>
            </a:r>
            <a:r>
              <a:rPr lang="zh-CN" altLang="en-US" b="1" dirty="0" smtClean="0">
                <a:solidFill>
                  <a:srgbClr val="C00000"/>
                </a:solidFill>
              </a:rPr>
              <a:t>：</a:t>
            </a:r>
            <a:r>
              <a:rPr lang="zh-CN" altLang="en-US" b="1" dirty="0" smtClean="0"/>
              <a:t>单击“</a:t>
            </a:r>
            <a:r>
              <a:rPr lang="en-GB" altLang="zh-CN" b="1" dirty="0" smtClean="0"/>
              <a:t>GENERATE CODE</a:t>
            </a:r>
            <a:r>
              <a:rPr lang="zh-CN" altLang="en-US" b="1" dirty="0" smtClean="0"/>
              <a:t>”生成</a:t>
            </a:r>
            <a:r>
              <a:rPr lang="zh-CN" altLang="en-US" b="1" dirty="0"/>
              <a:t>工程代码</a:t>
            </a:r>
          </a:p>
        </p:txBody>
      </p:sp>
      <p:pic>
        <p:nvPicPr>
          <p:cNvPr id="7" name="图片 6" descr="F:\教材编写2019-8-刘\第3章 图片及备份\2019-08-24_095120.png"/>
          <p:cNvPicPr/>
          <p:nvPr/>
        </p:nvPicPr>
        <p:blipFill>
          <a:blip r:embed="rId2">
            <a:extLst>
              <a:ext uri="{28A0092B-C50C-407E-A947-70E740481C1C}">
                <a14:useLocalDpi xmlns:a14="http://schemas.microsoft.com/office/drawing/2010/main" val="0"/>
              </a:ext>
            </a:extLst>
          </a:blip>
          <a:srcRect/>
          <a:stretch>
            <a:fillRect/>
          </a:stretch>
        </p:blipFill>
        <p:spPr bwMode="auto">
          <a:xfrm>
            <a:off x="397688" y="1779662"/>
            <a:ext cx="4536504" cy="1080120"/>
          </a:xfrm>
          <a:prstGeom prst="rect">
            <a:avLst/>
          </a:prstGeom>
          <a:noFill/>
          <a:ln>
            <a:noFill/>
          </a:ln>
        </p:spPr>
      </p:pic>
      <p:pic>
        <p:nvPicPr>
          <p:cNvPr id="10" name="图片 9" descr="F:\教材编写2019-8-刘\第3章 图片及备份\2019-08-24_09534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195486"/>
            <a:ext cx="2376264" cy="4670016"/>
          </a:xfrm>
          <a:prstGeom prst="rect">
            <a:avLst/>
          </a:prstGeom>
          <a:noFill/>
          <a:ln>
            <a:noFill/>
          </a:ln>
        </p:spPr>
      </p:pic>
      <p:sp>
        <p:nvSpPr>
          <p:cNvPr id="11" name="矩形 10"/>
          <p:cNvSpPr/>
          <p:nvPr/>
        </p:nvSpPr>
        <p:spPr>
          <a:xfrm>
            <a:off x="2399050" y="3219822"/>
            <a:ext cx="2304256"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使用</a:t>
            </a:r>
            <a:r>
              <a:rPr lang="en-US" altLang="zh-CN" b="1" dirty="0"/>
              <a:t>MDK-</a:t>
            </a:r>
            <a:r>
              <a:rPr lang="en-US" altLang="zh-CN" b="1" dirty="0" err="1"/>
              <a:t>Keil</a:t>
            </a:r>
            <a:r>
              <a:rPr lang="en-US" altLang="zh-CN" b="1" dirty="0"/>
              <a:t> v5</a:t>
            </a:r>
            <a:r>
              <a:rPr lang="zh-CN" altLang="en-US" b="1" dirty="0"/>
              <a:t>打开工程后，</a:t>
            </a:r>
            <a:r>
              <a:rPr lang="zh-CN" altLang="en-US" b="1" dirty="0" smtClean="0"/>
              <a:t>先进行编译。</a:t>
            </a:r>
            <a:r>
              <a:rPr lang="zh-CN" altLang="en-US" b="1" dirty="0"/>
              <a:t>在</a:t>
            </a:r>
            <a:r>
              <a:rPr lang="en-US" altLang="zh-CN" b="1" dirty="0" err="1"/>
              <a:t>Keil</a:t>
            </a:r>
            <a:r>
              <a:rPr lang="en-US" altLang="zh-CN" b="1" dirty="0"/>
              <a:t> v5</a:t>
            </a:r>
            <a:r>
              <a:rPr lang="zh-CN" altLang="en-US" b="1" dirty="0"/>
              <a:t>左侧显示</a:t>
            </a:r>
            <a:r>
              <a:rPr lang="en-US" altLang="zh-CN" b="1" dirty="0"/>
              <a:t>Project</a:t>
            </a:r>
            <a:r>
              <a:rPr lang="zh-CN" altLang="en-US" b="1" dirty="0"/>
              <a:t>工程目录架构</a:t>
            </a:r>
          </a:p>
        </p:txBody>
      </p:sp>
      <p:sp>
        <p:nvSpPr>
          <p:cNvPr id="2" name="右箭头 1"/>
          <p:cNvSpPr/>
          <p:nvPr/>
        </p:nvSpPr>
        <p:spPr>
          <a:xfrm>
            <a:off x="4932040" y="3697166"/>
            <a:ext cx="1224136" cy="522640"/>
          </a:xfrm>
          <a:prstGeom prst="rightArrow">
            <a:avLst/>
          </a:prstGeom>
          <a:solidFill>
            <a:schemeClr val="accent5">
              <a:lumMod val="40000"/>
              <a:lumOff val="60000"/>
            </a:schemeClr>
          </a:solidFill>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val="5916219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3" y="1669092"/>
            <a:ext cx="3092522" cy="230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4" name="矩形 3"/>
          <p:cNvSpPr/>
          <p:nvPr/>
        </p:nvSpPr>
        <p:spPr>
          <a:xfrm>
            <a:off x="323528" y="981559"/>
            <a:ext cx="4536504" cy="369332"/>
          </a:xfrm>
          <a:prstGeom prst="rect">
            <a:avLst/>
          </a:prstGeom>
        </p:spPr>
        <p:txBody>
          <a:bodyPr wrap="square">
            <a:spAutoFit/>
          </a:bodyPr>
          <a:lstStyle/>
          <a:p>
            <a:r>
              <a:rPr lang="en-US" altLang="zh-CN" b="1" dirty="0" smtClean="0">
                <a:solidFill>
                  <a:schemeClr val="accent5">
                    <a:lumMod val="75000"/>
                  </a:schemeClr>
                </a:solidFill>
              </a:rPr>
              <a:t>STM32CubeMX</a:t>
            </a:r>
            <a:r>
              <a:rPr lang="zh-CN" altLang="en-US" b="1" dirty="0">
                <a:solidFill>
                  <a:schemeClr val="accent5">
                    <a:lumMod val="75000"/>
                  </a:schemeClr>
                </a:solidFill>
              </a:rPr>
              <a:t>生成的工程架构分析</a:t>
            </a:r>
          </a:p>
        </p:txBody>
      </p:sp>
      <p:graphicFrame>
        <p:nvGraphicFramePr>
          <p:cNvPr id="14" name="图示 13"/>
          <p:cNvGraphicFramePr/>
          <p:nvPr>
            <p:extLst>
              <p:ext uri="{D42A27DB-BD31-4B8C-83A1-F6EECF244321}">
                <p14:modId xmlns:p14="http://schemas.microsoft.com/office/powerpoint/2010/main" val="1701190752"/>
              </p:ext>
            </p:extLst>
          </p:nvPr>
        </p:nvGraphicFramePr>
        <p:xfrm>
          <a:off x="2267744" y="1491630"/>
          <a:ext cx="6096000" cy="3003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4785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16" name="上箭头 15"/>
          <p:cNvSpPr/>
          <p:nvPr/>
        </p:nvSpPr>
        <p:spPr>
          <a:xfrm>
            <a:off x="4483123" y="915566"/>
            <a:ext cx="283845" cy="4064292"/>
          </a:xfrm>
          <a:prstGeom prst="up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
          <p:cNvSpPr txBox="1"/>
          <p:nvPr/>
        </p:nvSpPr>
        <p:spPr>
          <a:xfrm>
            <a:off x="5504909" y="1178679"/>
            <a:ext cx="723275" cy="338554"/>
          </a:xfrm>
          <a:prstGeom prst="rect">
            <a:avLst/>
          </a:prstGeom>
          <a:noFill/>
        </p:spPr>
        <p:txBody>
          <a:bodyPr wrap="none" rtlCol="0">
            <a:spAutoFit/>
          </a:bodyPr>
          <a:lstStyle/>
          <a:p>
            <a:r>
              <a:rPr lang="en-US" altLang="zh-CN" sz="1600" b="1" dirty="0" smtClean="0">
                <a:solidFill>
                  <a:srgbClr val="C86866"/>
                </a:solidFill>
              </a:rPr>
              <a:t>CMSIS</a:t>
            </a:r>
            <a:endParaRPr lang="en-US" altLang="zh-CN" sz="1600" b="1" noProof="0" dirty="0">
              <a:ln>
                <a:noFill/>
              </a:ln>
              <a:solidFill>
                <a:srgbClr val="C86866"/>
              </a:solidFill>
              <a:uLnTx/>
              <a:uFillTx/>
              <a:latin typeface="微软雅黑" panose="020B0503020204020204" charset="-122"/>
              <a:ea typeface="微软雅黑" panose="020B0503020204020204" pitchFamily="34" charset="-122"/>
              <a:sym typeface="+mn-ea"/>
            </a:endParaRPr>
          </a:p>
        </p:txBody>
      </p:sp>
      <p:sp>
        <p:nvSpPr>
          <p:cNvPr id="19" name="文本框 5"/>
          <p:cNvSpPr txBox="1"/>
          <p:nvPr/>
        </p:nvSpPr>
        <p:spPr>
          <a:xfrm>
            <a:off x="1226569" y="1188204"/>
            <a:ext cx="2477409" cy="369332"/>
          </a:xfrm>
          <a:prstGeom prst="rect">
            <a:avLst/>
          </a:prstGeom>
          <a:noFill/>
        </p:spPr>
        <p:txBody>
          <a:bodyPr wrap="none" rtlCol="0">
            <a:spAutoFit/>
          </a:bodyPr>
          <a:lstStyle/>
          <a:p>
            <a:pPr algn="r"/>
            <a:r>
              <a:rPr lang="en-US" altLang="zh-CN" b="1" dirty="0">
                <a:solidFill>
                  <a:srgbClr val="C86866"/>
                </a:solidFill>
              </a:rPr>
              <a:t>S</a:t>
            </a:r>
            <a:r>
              <a:rPr lang="en-US" altLang="zh-CN" b="1" dirty="0" smtClean="0">
                <a:solidFill>
                  <a:srgbClr val="C86866"/>
                </a:solidFill>
              </a:rPr>
              <a:t>TM32F1xx_HAL_Driver</a:t>
            </a:r>
            <a:endParaRPr lang="en-US" altLang="zh-CN" b="1" noProof="0" dirty="0">
              <a:ln>
                <a:noFill/>
              </a:ln>
              <a:solidFill>
                <a:srgbClr val="C86866"/>
              </a:solidFill>
              <a:uLnTx/>
              <a:uFillTx/>
              <a:latin typeface="微软雅黑" panose="020B0503020204020204" charset="-122"/>
              <a:ea typeface="微软雅黑" panose="020B0503020204020204" pitchFamily="34" charset="-122"/>
              <a:sym typeface="+mn-ea"/>
            </a:endParaRPr>
          </a:p>
        </p:txBody>
      </p:sp>
      <p:sp>
        <p:nvSpPr>
          <p:cNvPr id="20" name="文本框 6"/>
          <p:cNvSpPr txBox="1"/>
          <p:nvPr/>
        </p:nvSpPr>
        <p:spPr>
          <a:xfrm>
            <a:off x="325286" y="1438725"/>
            <a:ext cx="3380450" cy="675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lnSpc>
                <a:spcPct val="125000"/>
              </a:lnSpc>
            </a:pPr>
            <a:r>
              <a:rPr lang="zh-CN" altLang="en-US" sz="1600" b="1" dirty="0" smtClean="0">
                <a:solidFill>
                  <a:schemeClr val="accent5">
                    <a:lumMod val="75000"/>
                  </a:schemeClr>
                </a:solidFill>
              </a:rPr>
              <a:t>存放</a:t>
            </a:r>
            <a:r>
              <a:rPr lang="zh-CN" altLang="en-US" sz="1600" b="1" dirty="0">
                <a:solidFill>
                  <a:schemeClr val="accent5">
                    <a:lumMod val="75000"/>
                  </a:schemeClr>
                </a:solidFill>
              </a:rPr>
              <a:t>的是</a:t>
            </a:r>
            <a:r>
              <a:rPr lang="en-US" altLang="zh-CN" sz="1600" b="1" dirty="0">
                <a:solidFill>
                  <a:schemeClr val="accent5">
                    <a:lumMod val="75000"/>
                  </a:schemeClr>
                </a:solidFill>
              </a:rPr>
              <a:t>STM32F1</a:t>
            </a:r>
            <a:r>
              <a:rPr lang="zh-CN" altLang="en-US" sz="1600" b="1" dirty="0">
                <a:solidFill>
                  <a:schemeClr val="accent5">
                    <a:lumMod val="75000"/>
                  </a:schemeClr>
                </a:solidFill>
              </a:rPr>
              <a:t>系列</a:t>
            </a:r>
            <a:r>
              <a:rPr lang="en-US" altLang="zh-CN" sz="1600" b="1" dirty="0">
                <a:solidFill>
                  <a:schemeClr val="accent5">
                    <a:lumMod val="75000"/>
                  </a:schemeClr>
                </a:solidFill>
              </a:rPr>
              <a:t>HAL</a:t>
            </a:r>
            <a:r>
              <a:rPr lang="zh-CN" altLang="en-US" sz="1600" b="1" dirty="0">
                <a:solidFill>
                  <a:schemeClr val="accent5">
                    <a:lumMod val="75000"/>
                  </a:schemeClr>
                </a:solidFill>
              </a:rPr>
              <a:t>库的头文件和</a:t>
            </a:r>
            <a:r>
              <a:rPr lang="zh-CN" altLang="en-US" sz="1600" b="1" dirty="0" smtClean="0">
                <a:solidFill>
                  <a:schemeClr val="accent5">
                    <a:lumMod val="75000"/>
                  </a:schemeClr>
                </a:solidFill>
              </a:rPr>
              <a:t>源文件</a:t>
            </a:r>
            <a:endParaRPr lang="en-US" altLang="zh-CN" sz="1600" kern="0" noProof="0" dirty="0">
              <a:ln>
                <a:noFill/>
              </a:ln>
              <a:solidFill>
                <a:schemeClr val="tx1">
                  <a:lumMod val="65000"/>
                  <a:lumOff val="35000"/>
                </a:schemeClr>
              </a:solidFill>
              <a:uLnTx/>
              <a:uFillTx/>
              <a:latin typeface="Arial" panose="020B0604020202020204" pitchFamily="34" charset="0"/>
              <a:ea typeface="微软雅黑" panose="020B0503020204020204" charset="-122"/>
              <a:sym typeface="Arial" panose="020B0604020202020204" pitchFamily="34" charset="0"/>
            </a:endParaRPr>
          </a:p>
        </p:txBody>
      </p:sp>
      <p:grpSp>
        <p:nvGrpSpPr>
          <p:cNvPr id="21" name="组合 20"/>
          <p:cNvGrpSpPr/>
          <p:nvPr/>
        </p:nvGrpSpPr>
        <p:grpSpPr>
          <a:xfrm>
            <a:off x="3808753" y="1188666"/>
            <a:ext cx="479425" cy="479425"/>
            <a:chOff x="16833" y="6605"/>
            <a:chExt cx="3352" cy="3352"/>
          </a:xfrm>
        </p:grpSpPr>
        <p:sp>
          <p:nvSpPr>
            <p:cNvPr id="22" name="AutoShape 9"/>
            <p:cNvSpPr/>
            <p:nvPr/>
          </p:nvSpPr>
          <p:spPr>
            <a:xfrm>
              <a:off x="16833" y="6605"/>
              <a:ext cx="3353" cy="3353"/>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95C1C4"/>
            </a:solidFill>
            <a:ln w="12700">
              <a:noFill/>
            </a:ln>
          </p:spPr>
          <p:txBody>
            <a:bodyPr/>
            <a:lstStyle/>
            <a:p>
              <a:endParaRPr lang="zh-CN" altLang="en-US"/>
            </a:p>
          </p:txBody>
        </p:sp>
        <p:sp>
          <p:nvSpPr>
            <p:cNvPr id="23" name="AutoShape 19"/>
            <p:cNvSpPr/>
            <p:nvPr/>
          </p:nvSpPr>
          <p:spPr>
            <a:xfrm>
              <a:off x="17908" y="7873"/>
              <a:ext cx="1220" cy="835"/>
            </a:xfrm>
            <a:custGeom>
              <a:avLst/>
              <a:gdLst/>
              <a:ahLst/>
              <a:cxnLst>
                <a:cxn ang="0">
                  <a:pos x="9" y="2"/>
                </a:cxn>
                <a:cxn ang="0">
                  <a:pos x="10" y="2"/>
                </a:cxn>
                <a:cxn ang="0">
                  <a:pos x="7" y="0"/>
                </a:cxn>
                <a:cxn ang="0">
                  <a:pos x="5" y="1"/>
                </a:cxn>
                <a:cxn ang="0">
                  <a:pos x="3" y="0"/>
                </a:cxn>
                <a:cxn ang="0">
                  <a:pos x="1" y="2"/>
                </a:cxn>
                <a:cxn ang="0">
                  <a:pos x="1" y="2"/>
                </a:cxn>
                <a:cxn ang="0">
                  <a:pos x="0" y="4"/>
                </a:cxn>
                <a:cxn ang="0">
                  <a:pos x="2" y="5"/>
                </a:cxn>
                <a:cxn ang="0">
                  <a:pos x="9" y="5"/>
                </a:cxn>
                <a:cxn ang="0">
                  <a:pos x="11" y="4"/>
                </a:cxn>
                <a:cxn ang="0">
                  <a:pos x="9" y="2"/>
                </a:cxn>
                <a:cxn ang="0">
                  <a:pos x="8" y="5"/>
                </a:cxn>
                <a:cxn ang="0">
                  <a:pos x="6" y="5"/>
                </a:cxn>
                <a:cxn ang="0">
                  <a:pos x="7" y="4"/>
                </a:cxn>
                <a:cxn ang="0">
                  <a:pos x="7" y="4"/>
                </a:cxn>
                <a:cxn ang="0">
                  <a:pos x="6" y="4"/>
                </a:cxn>
                <a:cxn ang="0">
                  <a:pos x="6" y="3"/>
                </a:cxn>
                <a:cxn ang="0">
                  <a:pos x="6" y="2"/>
                </a:cxn>
                <a:cxn ang="0">
                  <a:pos x="6" y="2"/>
                </a:cxn>
                <a:cxn ang="0">
                  <a:pos x="4" y="2"/>
                </a:cxn>
                <a:cxn ang="0">
                  <a:pos x="4" y="2"/>
                </a:cxn>
                <a:cxn ang="0">
                  <a:pos x="4" y="3"/>
                </a:cxn>
                <a:cxn ang="0">
                  <a:pos x="4" y="4"/>
                </a:cxn>
                <a:cxn ang="0">
                  <a:pos x="4" y="4"/>
                </a:cxn>
                <a:cxn ang="0">
                  <a:pos x="4" y="4"/>
                </a:cxn>
                <a:cxn ang="0">
                  <a:pos x="5" y="5"/>
                </a:cxn>
                <a:cxn ang="0">
                  <a:pos x="3" y="5"/>
                </a:cxn>
                <a:cxn ang="0">
                  <a:pos x="1" y="4"/>
                </a:cxn>
                <a:cxn ang="0">
                  <a:pos x="2" y="2"/>
                </a:cxn>
                <a:cxn ang="0">
                  <a:pos x="2" y="2"/>
                </a:cxn>
                <a:cxn ang="0">
                  <a:pos x="4" y="1"/>
                </a:cxn>
                <a:cxn ang="0">
                  <a:pos x="5" y="1"/>
                </a:cxn>
                <a:cxn ang="0">
                  <a:pos x="7" y="1"/>
                </a:cxn>
                <a:cxn ang="0">
                  <a:pos x="9" y="2"/>
                </a:cxn>
                <a:cxn ang="0">
                  <a:pos x="9" y="2"/>
                </a:cxn>
                <a:cxn ang="0">
                  <a:pos x="10" y="4"/>
                </a:cxn>
                <a:cxn ang="0">
                  <a:pos x="8" y="5"/>
                </a:cxn>
                <a:cxn ang="0">
                  <a:pos x="8" y="5"/>
                </a:cxn>
              </a:cxnLst>
              <a:rect l="0" t="0" r="0" b="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alpha val="100000"/>
              </a:srgbClr>
            </a:solidFill>
            <a:ln w="12700">
              <a:noFill/>
            </a:ln>
          </p:spPr>
          <p:txBody>
            <a:bodyPr/>
            <a:lstStyle/>
            <a:p>
              <a:endParaRPr lang="zh-CN" altLang="en-US"/>
            </a:p>
          </p:txBody>
        </p:sp>
      </p:grpSp>
      <p:grpSp>
        <p:nvGrpSpPr>
          <p:cNvPr id="24" name="组合 23"/>
          <p:cNvGrpSpPr/>
          <p:nvPr/>
        </p:nvGrpSpPr>
        <p:grpSpPr>
          <a:xfrm>
            <a:off x="4912454" y="1178506"/>
            <a:ext cx="502920" cy="503555"/>
            <a:chOff x="9783" y="4485"/>
            <a:chExt cx="3354" cy="3356"/>
          </a:xfrm>
        </p:grpSpPr>
        <p:sp>
          <p:nvSpPr>
            <p:cNvPr id="25" name="AutoShape 11"/>
            <p:cNvSpPr/>
            <p:nvPr/>
          </p:nvSpPr>
          <p:spPr>
            <a:xfrm>
              <a:off x="9783" y="4485"/>
              <a:ext cx="3355" cy="3356"/>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accent3">
                <a:lumMod val="60000"/>
                <a:lumOff val="40000"/>
              </a:schemeClr>
            </a:solidFill>
            <a:ln w="127000">
              <a:noFill/>
            </a:ln>
          </p:spPr>
          <p:txBody>
            <a:bodyPr/>
            <a:lstStyle/>
            <a:p>
              <a:endParaRPr lang="zh-CN" altLang="en-US"/>
            </a:p>
          </p:txBody>
        </p:sp>
        <p:sp>
          <p:nvSpPr>
            <p:cNvPr id="26" name="AutoShape 14"/>
            <p:cNvSpPr/>
            <p:nvPr/>
          </p:nvSpPr>
          <p:spPr>
            <a:xfrm>
              <a:off x="10983" y="5673"/>
              <a:ext cx="1060" cy="1048"/>
            </a:xfrm>
            <a:custGeom>
              <a:avLst/>
              <a:gdLst/>
              <a:ahLst/>
              <a:cxnLst>
                <a:cxn ang="0">
                  <a:pos x="0" y="4"/>
                </a:cxn>
                <a:cxn ang="0">
                  <a:pos x="8" y="4"/>
                </a:cxn>
                <a:cxn ang="0">
                  <a:pos x="6" y="2"/>
                </a:cxn>
                <a:cxn ang="0">
                  <a:pos x="6" y="1"/>
                </a:cxn>
                <a:cxn ang="0">
                  <a:pos x="6" y="2"/>
                </a:cxn>
                <a:cxn ang="0">
                  <a:pos x="3" y="5"/>
                </a:cxn>
                <a:cxn ang="0">
                  <a:pos x="3" y="6"/>
                </a:cxn>
                <a:cxn ang="0">
                  <a:pos x="3" y="6"/>
                </a:cxn>
                <a:cxn ang="0">
                  <a:pos x="3" y="7"/>
                </a:cxn>
                <a:cxn ang="0">
                  <a:pos x="2" y="7"/>
                </a:cxn>
                <a:cxn ang="0">
                  <a:pos x="2" y="6"/>
                </a:cxn>
                <a:cxn ang="0">
                  <a:pos x="1" y="6"/>
                </a:cxn>
                <a:cxn ang="0">
                  <a:pos x="1" y="5"/>
                </a:cxn>
                <a:cxn ang="0">
                  <a:pos x="1" y="4"/>
                </a:cxn>
                <a:cxn ang="0">
                  <a:pos x="1" y="4"/>
                </a:cxn>
                <a:cxn ang="0">
                  <a:pos x="1" y="3"/>
                </a:cxn>
                <a:cxn ang="0">
                  <a:pos x="3" y="1"/>
                </a:cxn>
                <a:cxn ang="0">
                  <a:pos x="2" y="1"/>
                </a:cxn>
                <a:cxn ang="0">
                  <a:pos x="2" y="2"/>
                </a:cxn>
                <a:cxn ang="0">
                  <a:pos x="2" y="2"/>
                </a:cxn>
                <a:cxn ang="0">
                  <a:pos x="2" y="2"/>
                </a:cxn>
                <a:cxn ang="0">
                  <a:pos x="3" y="2"/>
                </a:cxn>
                <a:cxn ang="0">
                  <a:pos x="3" y="2"/>
                </a:cxn>
                <a:cxn ang="0">
                  <a:pos x="3" y="2"/>
                </a:cxn>
                <a:cxn ang="0">
                  <a:pos x="3" y="3"/>
                </a:cxn>
                <a:cxn ang="0">
                  <a:pos x="2" y="3"/>
                </a:cxn>
                <a:cxn ang="0">
                  <a:pos x="2" y="3"/>
                </a:cxn>
                <a:cxn ang="0">
                  <a:pos x="1" y="3"/>
                </a:cxn>
                <a:cxn ang="0">
                  <a:pos x="1" y="4"/>
                </a:cxn>
                <a:cxn ang="0">
                  <a:pos x="1" y="4"/>
                </a:cxn>
                <a:cxn ang="0">
                  <a:pos x="2" y="4"/>
                </a:cxn>
                <a:cxn ang="0">
                  <a:pos x="3" y="4"/>
                </a:cxn>
                <a:cxn ang="0">
                  <a:pos x="3" y="5"/>
                </a:cxn>
                <a:cxn ang="0">
                  <a:pos x="4" y="1"/>
                </a:cxn>
                <a:cxn ang="0">
                  <a:pos x="3" y="1"/>
                </a:cxn>
                <a:cxn ang="0">
                  <a:pos x="4" y="1"/>
                </a:cxn>
                <a:cxn ang="0">
                  <a:pos x="7" y="4"/>
                </a:cxn>
                <a:cxn ang="0">
                  <a:pos x="6" y="7"/>
                </a:cxn>
                <a:cxn ang="0">
                  <a:pos x="6" y="6"/>
                </a:cxn>
                <a:cxn ang="0">
                  <a:pos x="6" y="5"/>
                </a:cxn>
                <a:cxn ang="0">
                  <a:pos x="5" y="5"/>
                </a:cxn>
                <a:cxn ang="0">
                  <a:pos x="7" y="4"/>
                </a:cxn>
                <a:cxn ang="0">
                  <a:pos x="7" y="3"/>
                </a:cxn>
                <a:cxn ang="0">
                  <a:pos x="6" y="3"/>
                </a:cxn>
                <a:cxn ang="0">
                  <a:pos x="6" y="4"/>
                </a:cxn>
                <a:cxn ang="0">
                  <a:pos x="5" y="3"/>
                </a:cxn>
                <a:cxn ang="0">
                  <a:pos x="5" y="3"/>
                </a:cxn>
                <a:cxn ang="0">
                  <a:pos x="5" y="2"/>
                </a:cxn>
                <a:cxn ang="0">
                  <a:pos x="6" y="2"/>
                </a:cxn>
                <a:cxn ang="0">
                  <a:pos x="7" y="2"/>
                </a:cxn>
                <a:cxn ang="0">
                  <a:pos x="7" y="2"/>
                </a:cxn>
                <a:cxn ang="0">
                  <a:pos x="8" y="4"/>
                </a:cxn>
                <a:cxn ang="0">
                  <a:pos x="7" y="4"/>
                </a:cxn>
              </a:cxnLst>
              <a:rect l="0" t="0" r="0" b="0"/>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alpha val="100000"/>
              </a:srgbClr>
            </a:solidFill>
            <a:ln w="12700">
              <a:noFill/>
            </a:ln>
          </p:spPr>
          <p:txBody>
            <a:bodyPr/>
            <a:lstStyle/>
            <a:p>
              <a:endParaRPr lang="zh-CN" altLang="en-US"/>
            </a:p>
          </p:txBody>
        </p:sp>
      </p:grpSp>
      <p:sp>
        <p:nvSpPr>
          <p:cNvPr id="15" name="矩形 14"/>
          <p:cNvSpPr/>
          <p:nvPr/>
        </p:nvSpPr>
        <p:spPr>
          <a:xfrm>
            <a:off x="6311526" y="429510"/>
            <a:ext cx="1558312" cy="369332"/>
          </a:xfrm>
          <a:prstGeom prst="rect">
            <a:avLst/>
          </a:prstGeom>
        </p:spPr>
        <p:txBody>
          <a:bodyPr wrap="none">
            <a:spAutoFit/>
          </a:bodyPr>
          <a:lstStyle/>
          <a:p>
            <a:r>
              <a:rPr lang="en-US" altLang="zh-CN" b="1" dirty="0">
                <a:solidFill>
                  <a:srgbClr val="C15653"/>
                </a:solidFill>
              </a:rPr>
              <a:t>Drivers</a:t>
            </a:r>
            <a:r>
              <a:rPr lang="zh-CN" altLang="en-US" b="1" dirty="0">
                <a:solidFill>
                  <a:srgbClr val="C15653"/>
                </a:solidFill>
              </a:rPr>
              <a:t>文件夹</a:t>
            </a:r>
            <a:endParaRPr lang="zh-CN" altLang="en-US" dirty="0">
              <a:solidFill>
                <a:srgbClr val="C15653"/>
              </a:solidFill>
            </a:endParaRPr>
          </a:p>
        </p:txBody>
      </p:sp>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21" y="2221888"/>
            <a:ext cx="3575232" cy="242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5504909" y="1434976"/>
            <a:ext cx="3243555" cy="830997"/>
          </a:xfrm>
          <a:prstGeom prst="rect">
            <a:avLst/>
          </a:prstGeom>
        </p:spPr>
        <p:txBody>
          <a:bodyPr wrap="square">
            <a:spAutoFit/>
          </a:bodyPr>
          <a:lstStyle/>
          <a:p>
            <a:r>
              <a:rPr lang="zh-CN" altLang="en-US" sz="1600" b="1" dirty="0">
                <a:solidFill>
                  <a:srgbClr val="4BACC6">
                    <a:lumMod val="75000"/>
                  </a:srgbClr>
                </a:solidFill>
              </a:rPr>
              <a:t>放置的是</a:t>
            </a:r>
            <a:r>
              <a:rPr lang="en-US" altLang="zh-CN" sz="1600" b="1" dirty="0">
                <a:solidFill>
                  <a:srgbClr val="4BACC6">
                    <a:lumMod val="75000"/>
                  </a:srgbClr>
                </a:solidFill>
              </a:rPr>
              <a:t>ARM</a:t>
            </a:r>
            <a:r>
              <a:rPr lang="zh-CN" altLang="en-US" sz="1600" b="1" dirty="0">
                <a:solidFill>
                  <a:srgbClr val="4BACC6">
                    <a:lumMod val="75000"/>
                  </a:srgbClr>
                </a:solidFill>
              </a:rPr>
              <a:t>提供的芯片内核相关的</a:t>
            </a:r>
            <a:r>
              <a:rPr lang="zh-CN" altLang="en-US" sz="1600" b="1" dirty="0" smtClean="0">
                <a:solidFill>
                  <a:srgbClr val="4BACC6">
                    <a:lumMod val="75000"/>
                  </a:srgbClr>
                </a:solidFill>
              </a:rPr>
              <a:t>文件，</a:t>
            </a:r>
            <a:r>
              <a:rPr lang="zh-CN" altLang="en-US" sz="1600" b="1" dirty="0" smtClean="0">
                <a:solidFill>
                  <a:schemeClr val="accent5">
                    <a:lumMod val="75000"/>
                  </a:schemeClr>
                </a:solidFill>
              </a:rPr>
              <a:t>还有</a:t>
            </a:r>
            <a:r>
              <a:rPr lang="zh-CN" altLang="en-US" sz="1600" b="1" dirty="0">
                <a:solidFill>
                  <a:schemeClr val="accent5">
                    <a:lumMod val="75000"/>
                  </a:schemeClr>
                </a:solidFill>
              </a:rPr>
              <a:t>一个</a:t>
            </a:r>
            <a:r>
              <a:rPr lang="en-US" altLang="zh-CN" sz="1600" b="1" dirty="0">
                <a:solidFill>
                  <a:schemeClr val="accent5">
                    <a:lumMod val="75000"/>
                  </a:schemeClr>
                </a:solidFill>
              </a:rPr>
              <a:t>Device</a:t>
            </a:r>
            <a:r>
              <a:rPr lang="zh-CN" altLang="en-US" sz="1600" b="1" dirty="0">
                <a:solidFill>
                  <a:schemeClr val="accent5">
                    <a:lumMod val="75000"/>
                  </a:schemeClr>
                </a:solidFill>
              </a:rPr>
              <a:t>用于存放</a:t>
            </a:r>
            <a:r>
              <a:rPr lang="en-US" altLang="zh-CN" sz="1600" b="1" dirty="0">
                <a:solidFill>
                  <a:schemeClr val="accent5">
                    <a:lumMod val="75000"/>
                  </a:schemeClr>
                </a:solidFill>
              </a:rPr>
              <a:t>ST</a:t>
            </a:r>
            <a:r>
              <a:rPr lang="zh-CN" altLang="en-US" sz="1600" b="1" dirty="0">
                <a:solidFill>
                  <a:schemeClr val="accent5">
                    <a:lumMod val="75000"/>
                  </a:schemeClr>
                </a:solidFill>
              </a:rPr>
              <a:t>的</a:t>
            </a:r>
            <a:r>
              <a:rPr lang="en-US" altLang="zh-CN" sz="1600" b="1" dirty="0">
                <a:solidFill>
                  <a:schemeClr val="accent5">
                    <a:lumMod val="75000"/>
                  </a:schemeClr>
                </a:solidFill>
              </a:rPr>
              <a:t>STM32F1xx</a:t>
            </a:r>
            <a:r>
              <a:rPr lang="zh-CN" altLang="en-US" sz="1600" b="1" dirty="0">
                <a:solidFill>
                  <a:schemeClr val="accent5">
                    <a:lumMod val="75000"/>
                  </a:schemeClr>
                </a:solidFill>
              </a:rPr>
              <a:t>的系统文件</a:t>
            </a:r>
            <a:endParaRPr lang="zh-CN" altLang="en-US" sz="1600" dirty="0"/>
          </a:p>
        </p:txBody>
      </p:sp>
      <p:pic>
        <p:nvPicPr>
          <p:cNvPr id="30" name="图片 29" descr="F:\教材编写2019-8-刘\第3章 图片及备份\2019-08-24_124118.png"/>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427734"/>
            <a:ext cx="3583940" cy="2430780"/>
          </a:xfrm>
          <a:prstGeom prst="rect">
            <a:avLst/>
          </a:prstGeom>
          <a:noFill/>
          <a:ln>
            <a:noFill/>
          </a:ln>
        </p:spPr>
      </p:pic>
    </p:spTree>
    <p:extLst>
      <p:ext uri="{BB962C8B-B14F-4D97-AF65-F5344CB8AC3E}">
        <p14:creationId xmlns:p14="http://schemas.microsoft.com/office/powerpoint/2010/main" val="11615113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2" name="矩形 1"/>
          <p:cNvSpPr/>
          <p:nvPr/>
        </p:nvSpPr>
        <p:spPr>
          <a:xfrm>
            <a:off x="328755" y="977244"/>
            <a:ext cx="4467826" cy="369332"/>
          </a:xfrm>
          <a:prstGeom prst="rect">
            <a:avLst/>
          </a:prstGeom>
        </p:spPr>
        <p:txBody>
          <a:bodyPr wrap="none">
            <a:spAutoFit/>
          </a:bodyPr>
          <a:lstStyle/>
          <a:p>
            <a:r>
              <a:rPr lang="en-US" altLang="zh-CN" b="1" dirty="0" err="1"/>
              <a:t>Inc</a:t>
            </a:r>
            <a:r>
              <a:rPr lang="zh-CN" altLang="zh-CN" b="1" dirty="0"/>
              <a:t>和</a:t>
            </a:r>
            <a:r>
              <a:rPr lang="en-US" altLang="zh-CN" b="1" dirty="0" err="1" smtClean="0"/>
              <a:t>Src</a:t>
            </a:r>
            <a:r>
              <a:rPr lang="zh-CN" altLang="en-US" b="1" dirty="0" smtClean="0"/>
              <a:t>存放</a:t>
            </a:r>
            <a:r>
              <a:rPr lang="zh-CN" altLang="zh-CN" b="1" dirty="0" smtClean="0"/>
              <a:t>工程</a:t>
            </a:r>
            <a:r>
              <a:rPr lang="zh-CN" altLang="zh-CN" b="1" dirty="0"/>
              <a:t>所用到的头文件、源文件</a:t>
            </a:r>
            <a:endParaRPr lang="zh-CN" altLang="en-US" b="1" dirty="0"/>
          </a:p>
        </p:txBody>
      </p:sp>
      <p:pic>
        <p:nvPicPr>
          <p:cNvPr id="28" name="图片 27" descr="F:\教材编写2019-8-刘\第3章 图片及备份\2019-08-24_11471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479" y="1491630"/>
            <a:ext cx="2642913" cy="1008112"/>
          </a:xfrm>
          <a:prstGeom prst="rect">
            <a:avLst/>
          </a:prstGeom>
          <a:noFill/>
          <a:ln>
            <a:noFill/>
          </a:ln>
        </p:spPr>
      </p:pic>
      <p:pic>
        <p:nvPicPr>
          <p:cNvPr id="29" name="图片 28" descr="F:\教材编写2019-8-刘\第3章 图片及备份\2019-08-24_11472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6536" y="1491630"/>
            <a:ext cx="2103188" cy="1008112"/>
          </a:xfrm>
          <a:prstGeom prst="rect">
            <a:avLst/>
          </a:prstGeom>
          <a:noFill/>
          <a:ln>
            <a:noFill/>
          </a:ln>
        </p:spPr>
      </p:pic>
      <p:sp>
        <p:nvSpPr>
          <p:cNvPr id="3" name="矩形 2"/>
          <p:cNvSpPr/>
          <p:nvPr/>
        </p:nvSpPr>
        <p:spPr>
          <a:xfrm>
            <a:off x="262512" y="2571750"/>
            <a:ext cx="4271048" cy="224676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ct val="125000"/>
              </a:lnSpc>
              <a:buClr>
                <a:schemeClr val="accent6">
                  <a:lumMod val="75000"/>
                </a:schemeClr>
              </a:buClr>
              <a:buFont typeface="Wingdings" pitchFamily="2" charset="2"/>
              <a:buChar char="Ø"/>
            </a:pPr>
            <a:r>
              <a:rPr lang="en-US" altLang="zh-CN" sz="1600" b="1" dirty="0"/>
              <a:t>stm32f1xx_hal_conf.h</a:t>
            </a:r>
            <a:r>
              <a:rPr lang="zh-CN" altLang="en-US" sz="1600" b="1" dirty="0"/>
              <a:t>头文件为</a:t>
            </a:r>
            <a:r>
              <a:rPr lang="en-US" altLang="zh-CN" sz="1600" b="1" dirty="0"/>
              <a:t>STM32</a:t>
            </a:r>
            <a:r>
              <a:rPr lang="zh-CN" altLang="en-US" sz="1600" b="1" dirty="0"/>
              <a:t>的</a:t>
            </a:r>
            <a:r>
              <a:rPr lang="en-US" altLang="zh-CN" sz="1600" b="1" dirty="0"/>
              <a:t>HAL</a:t>
            </a:r>
            <a:r>
              <a:rPr lang="zh-CN" altLang="en-US" sz="1600" b="1" dirty="0"/>
              <a:t>库的工程模块配置文件，内部包含了</a:t>
            </a:r>
            <a:r>
              <a:rPr lang="en-US" altLang="zh-CN" sz="1600" b="1" dirty="0" smtClean="0"/>
              <a:t>STM32</a:t>
            </a:r>
            <a:r>
              <a:rPr lang="zh-CN" altLang="en-US" sz="1600" b="1" dirty="0"/>
              <a:t>的所有模块，项目开发时注释掉工程不用的功能模块，在编译时就不会产生</a:t>
            </a:r>
            <a:r>
              <a:rPr lang="zh-CN" altLang="en-US" sz="1600" b="1" dirty="0" smtClean="0"/>
              <a:t>相应代码</a:t>
            </a:r>
            <a:endParaRPr lang="en-US" altLang="zh-CN" sz="1600" b="1" dirty="0"/>
          </a:p>
          <a:p>
            <a:pPr marL="285750" indent="-285750">
              <a:lnSpc>
                <a:spcPct val="125000"/>
              </a:lnSpc>
              <a:buClr>
                <a:schemeClr val="accent6">
                  <a:lumMod val="75000"/>
                </a:schemeClr>
              </a:buClr>
              <a:buFont typeface="Wingdings" pitchFamily="2" charset="2"/>
              <a:buChar char="Ø"/>
            </a:pPr>
            <a:r>
              <a:rPr lang="en-US" altLang="zh-CN" sz="1600" b="1" dirty="0" smtClean="0"/>
              <a:t>stm32f1xx_it.c</a:t>
            </a:r>
            <a:r>
              <a:rPr lang="zh-CN" altLang="en-US" sz="1600" b="1" dirty="0"/>
              <a:t>和</a:t>
            </a:r>
            <a:r>
              <a:rPr lang="en-US" altLang="zh-CN" sz="1600" b="1" dirty="0"/>
              <a:t>stm32f1xx_it.h</a:t>
            </a:r>
            <a:r>
              <a:rPr lang="zh-CN" altLang="en-US" sz="1600" b="1" dirty="0"/>
              <a:t>是中断处理</a:t>
            </a:r>
            <a:r>
              <a:rPr lang="zh-CN" altLang="en-US" sz="1600" b="1" dirty="0" smtClean="0"/>
              <a:t>的相关</a:t>
            </a:r>
            <a:r>
              <a:rPr lang="zh-CN" altLang="en-US" sz="1600" b="1" dirty="0"/>
              <a:t>文件</a:t>
            </a:r>
          </a:p>
        </p:txBody>
      </p:sp>
      <p:sp>
        <p:nvSpPr>
          <p:cNvPr id="4" name="矩形 3"/>
          <p:cNvSpPr/>
          <p:nvPr/>
        </p:nvSpPr>
        <p:spPr>
          <a:xfrm>
            <a:off x="5508104" y="969203"/>
            <a:ext cx="3240360" cy="646331"/>
          </a:xfrm>
          <a:prstGeom prst="rect">
            <a:avLst/>
          </a:prstGeom>
        </p:spPr>
        <p:txBody>
          <a:bodyPr wrap="square">
            <a:spAutoFit/>
          </a:bodyPr>
          <a:lstStyle/>
          <a:p>
            <a:r>
              <a:rPr lang="en-US" altLang="zh-CN" b="1" dirty="0" err="1"/>
              <a:t>Src</a:t>
            </a:r>
            <a:r>
              <a:rPr lang="zh-CN" altLang="en-US" b="1" dirty="0"/>
              <a:t>文件夹对应的</a:t>
            </a:r>
            <a:r>
              <a:rPr lang="en-US" altLang="zh-CN" b="1" dirty="0"/>
              <a:t>ARM-</a:t>
            </a:r>
            <a:r>
              <a:rPr lang="en-US" altLang="zh-CN" b="1" dirty="0" err="1"/>
              <a:t>Keil</a:t>
            </a:r>
            <a:r>
              <a:rPr lang="en-US" altLang="zh-CN" b="1" dirty="0"/>
              <a:t> v5</a:t>
            </a:r>
            <a:r>
              <a:rPr lang="zh-CN" altLang="en-US" b="1" dirty="0"/>
              <a:t>中的</a:t>
            </a:r>
            <a:r>
              <a:rPr lang="en-US" altLang="zh-CN" b="1" dirty="0"/>
              <a:t>Application/User</a:t>
            </a:r>
            <a:r>
              <a:rPr lang="zh-CN" altLang="en-US" b="1" dirty="0"/>
              <a:t>工程组</a:t>
            </a:r>
          </a:p>
        </p:txBody>
      </p:sp>
      <p:pic>
        <p:nvPicPr>
          <p:cNvPr id="31" name="图片 30" descr="F:\教材编写2019-8-刘\第3章 图片及备份\2019-08-24_124149.png"/>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007752"/>
            <a:ext cx="3567430" cy="2419985"/>
          </a:xfrm>
          <a:prstGeom prst="rect">
            <a:avLst/>
          </a:prstGeom>
          <a:noFill/>
          <a:ln>
            <a:noFill/>
          </a:ln>
        </p:spPr>
      </p:pic>
      <p:sp>
        <p:nvSpPr>
          <p:cNvPr id="5" name="任意多边形 4"/>
          <p:cNvSpPr/>
          <p:nvPr/>
        </p:nvSpPr>
        <p:spPr>
          <a:xfrm>
            <a:off x="4841332" y="999460"/>
            <a:ext cx="297738" cy="3919870"/>
          </a:xfrm>
          <a:custGeom>
            <a:avLst/>
            <a:gdLst>
              <a:gd name="connsiteX0" fmla="*/ 170147 w 297738"/>
              <a:gd name="connsiteY0" fmla="*/ 0 h 3919870"/>
              <a:gd name="connsiteX1" fmla="*/ 26 w 297738"/>
              <a:gd name="connsiteY1" fmla="*/ 347331 h 3919870"/>
              <a:gd name="connsiteX2" fmla="*/ 155970 w 297738"/>
              <a:gd name="connsiteY2" fmla="*/ 694661 h 3919870"/>
              <a:gd name="connsiteX3" fmla="*/ 21291 w 297738"/>
              <a:gd name="connsiteY3" fmla="*/ 1070345 h 3919870"/>
              <a:gd name="connsiteX4" fmla="*/ 184324 w 297738"/>
              <a:gd name="connsiteY4" fmla="*/ 1410587 h 3919870"/>
              <a:gd name="connsiteX5" fmla="*/ 70910 w 297738"/>
              <a:gd name="connsiteY5" fmla="*/ 1835889 h 3919870"/>
              <a:gd name="connsiteX6" fmla="*/ 212677 w 297738"/>
              <a:gd name="connsiteY6" fmla="*/ 2119424 h 3919870"/>
              <a:gd name="connsiteX7" fmla="*/ 77998 w 297738"/>
              <a:gd name="connsiteY7" fmla="*/ 2445489 h 3919870"/>
              <a:gd name="connsiteX8" fmla="*/ 212677 w 297738"/>
              <a:gd name="connsiteY8" fmla="*/ 2714847 h 3919870"/>
              <a:gd name="connsiteX9" fmla="*/ 106352 w 297738"/>
              <a:gd name="connsiteY9" fmla="*/ 3019647 h 3919870"/>
              <a:gd name="connsiteX10" fmla="*/ 255208 w 297738"/>
              <a:gd name="connsiteY10" fmla="*/ 3402419 h 3919870"/>
              <a:gd name="connsiteX11" fmla="*/ 120528 w 297738"/>
              <a:gd name="connsiteY11" fmla="*/ 3685954 h 3919870"/>
              <a:gd name="connsiteX12" fmla="*/ 297738 w 297738"/>
              <a:gd name="connsiteY12" fmla="*/ 3919870 h 3919870"/>
              <a:gd name="connsiteX13" fmla="*/ 297738 w 297738"/>
              <a:gd name="connsiteY13" fmla="*/ 3919870 h 391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738" h="3919870">
                <a:moveTo>
                  <a:pt x="170147" y="0"/>
                </a:moveTo>
                <a:cubicBezTo>
                  <a:pt x="86268" y="115777"/>
                  <a:pt x="2389" y="231554"/>
                  <a:pt x="26" y="347331"/>
                </a:cubicBezTo>
                <a:cubicBezTo>
                  <a:pt x="-2337" y="463108"/>
                  <a:pt x="152426" y="574159"/>
                  <a:pt x="155970" y="694661"/>
                </a:cubicBezTo>
                <a:cubicBezTo>
                  <a:pt x="159514" y="815163"/>
                  <a:pt x="16565" y="951024"/>
                  <a:pt x="21291" y="1070345"/>
                </a:cubicBezTo>
                <a:cubicBezTo>
                  <a:pt x="26017" y="1189666"/>
                  <a:pt x="176054" y="1282996"/>
                  <a:pt x="184324" y="1410587"/>
                </a:cubicBezTo>
                <a:cubicBezTo>
                  <a:pt x="192594" y="1538178"/>
                  <a:pt x="66185" y="1717750"/>
                  <a:pt x="70910" y="1835889"/>
                </a:cubicBezTo>
                <a:cubicBezTo>
                  <a:pt x="75635" y="1954028"/>
                  <a:pt x="211496" y="2017824"/>
                  <a:pt x="212677" y="2119424"/>
                </a:cubicBezTo>
                <a:cubicBezTo>
                  <a:pt x="213858" y="2221024"/>
                  <a:pt x="77998" y="2346252"/>
                  <a:pt x="77998" y="2445489"/>
                </a:cubicBezTo>
                <a:cubicBezTo>
                  <a:pt x="77998" y="2544726"/>
                  <a:pt x="207951" y="2619154"/>
                  <a:pt x="212677" y="2714847"/>
                </a:cubicBezTo>
                <a:cubicBezTo>
                  <a:pt x="217403" y="2810540"/>
                  <a:pt x="99263" y="2905052"/>
                  <a:pt x="106352" y="3019647"/>
                </a:cubicBezTo>
                <a:cubicBezTo>
                  <a:pt x="113440" y="3134242"/>
                  <a:pt x="252845" y="3291368"/>
                  <a:pt x="255208" y="3402419"/>
                </a:cubicBezTo>
                <a:cubicBezTo>
                  <a:pt x="257571" y="3513470"/>
                  <a:pt x="113440" y="3599712"/>
                  <a:pt x="120528" y="3685954"/>
                </a:cubicBezTo>
                <a:cubicBezTo>
                  <a:pt x="127616" y="3772196"/>
                  <a:pt x="297738" y="3919870"/>
                  <a:pt x="297738" y="3919870"/>
                </a:cubicBezTo>
                <a:lnTo>
                  <a:pt x="297738" y="3919870"/>
                </a:lnTo>
              </a:path>
            </a:pathLst>
          </a:custGeom>
          <a:no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47059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57961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6" y="339502"/>
            <a:ext cx="5700791" cy="461665"/>
          </a:xfrm>
          <a:prstGeom prst="rect">
            <a:avLst/>
          </a:prstGeom>
        </p:spPr>
        <p:txBody>
          <a:bodyPr wrap="none">
            <a:spAutoFit/>
          </a:bodyPr>
          <a:lstStyle/>
          <a:p>
            <a:r>
              <a:rPr lang="zh-CN" altLang="en-US" sz="2400" b="1" dirty="0" smtClean="0">
                <a:solidFill>
                  <a:schemeClr val="bg1"/>
                </a:solidFill>
              </a:rPr>
              <a:t> </a:t>
            </a:r>
            <a:r>
              <a:rPr lang="en-US" altLang="zh-CN" sz="2400" b="1" dirty="0">
                <a:solidFill>
                  <a:schemeClr val="bg1"/>
                </a:solidFill>
              </a:rPr>
              <a:t>3.5.4 STM32CubeMX</a:t>
            </a:r>
            <a:r>
              <a:rPr lang="zh-CN" altLang="en-US" sz="2400" b="1" dirty="0">
                <a:solidFill>
                  <a:schemeClr val="bg1"/>
                </a:solidFill>
              </a:rPr>
              <a:t>生成的工程架构解析</a:t>
            </a:r>
            <a:endParaRPr lang="zh-CN" altLang="en-US" sz="2400" b="1" dirty="0" smtClean="0">
              <a:solidFill>
                <a:schemeClr val="bg1"/>
              </a:solidFill>
            </a:endParaRPr>
          </a:p>
        </p:txBody>
      </p:sp>
      <p:sp>
        <p:nvSpPr>
          <p:cNvPr id="2" name="矩形 1"/>
          <p:cNvSpPr/>
          <p:nvPr/>
        </p:nvSpPr>
        <p:spPr>
          <a:xfrm>
            <a:off x="323528" y="977244"/>
            <a:ext cx="4189540" cy="646331"/>
          </a:xfrm>
          <a:prstGeom prst="rect">
            <a:avLst/>
          </a:prstGeom>
        </p:spPr>
        <p:txBody>
          <a:bodyPr wrap="square">
            <a:spAutoFit/>
          </a:bodyPr>
          <a:lstStyle/>
          <a:p>
            <a:r>
              <a:rPr lang="en-US" altLang="zh-CN" b="1" dirty="0"/>
              <a:t>MDK-ARM</a:t>
            </a:r>
            <a:r>
              <a:rPr lang="zh-CN" altLang="en-US" b="1" dirty="0"/>
              <a:t>是编译器</a:t>
            </a:r>
            <a:r>
              <a:rPr lang="en-US" altLang="zh-CN" b="1" dirty="0"/>
              <a:t>ARM-</a:t>
            </a:r>
            <a:r>
              <a:rPr lang="en-US" altLang="zh-CN" b="1" dirty="0" err="1"/>
              <a:t>Keil</a:t>
            </a:r>
            <a:r>
              <a:rPr lang="en-US" altLang="zh-CN" b="1" dirty="0"/>
              <a:t> v5</a:t>
            </a:r>
            <a:r>
              <a:rPr lang="zh-CN" altLang="en-US" b="1" dirty="0"/>
              <a:t>所产生的文件</a:t>
            </a:r>
          </a:p>
        </p:txBody>
      </p:sp>
      <p:sp>
        <p:nvSpPr>
          <p:cNvPr id="3" name="矩形 2"/>
          <p:cNvSpPr/>
          <p:nvPr/>
        </p:nvSpPr>
        <p:spPr>
          <a:xfrm>
            <a:off x="395536" y="3867894"/>
            <a:ext cx="3816424" cy="70788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buClr>
                <a:schemeClr val="accent6">
                  <a:lumMod val="75000"/>
                </a:schemeClr>
              </a:buClr>
            </a:pPr>
            <a:r>
              <a:rPr lang="en-US" altLang="zh-CN" sz="1600" b="1" dirty="0" smtClean="0"/>
              <a:t>     test</a:t>
            </a:r>
            <a:r>
              <a:rPr lang="zh-CN" altLang="en-US" sz="1600" b="1" dirty="0"/>
              <a:t>文件夹下是</a:t>
            </a:r>
            <a:r>
              <a:rPr lang="en-US" altLang="zh-CN" sz="1600" b="1" dirty="0" err="1"/>
              <a:t>keil</a:t>
            </a:r>
            <a:r>
              <a:rPr lang="en-US" altLang="zh-CN" sz="1600" b="1" dirty="0"/>
              <a:t> v5</a:t>
            </a:r>
            <a:r>
              <a:rPr lang="zh-CN" altLang="en-US" sz="1600" b="1" dirty="0"/>
              <a:t>在编译过程中产生的中间文件，如后缀为</a:t>
            </a:r>
            <a:r>
              <a:rPr lang="en-US" altLang="zh-CN" sz="1600" b="1" dirty="0"/>
              <a:t>.o</a:t>
            </a:r>
            <a:r>
              <a:rPr lang="zh-CN" altLang="en-US" sz="1600" b="1" dirty="0"/>
              <a:t>和</a:t>
            </a:r>
            <a:r>
              <a:rPr lang="en-US" altLang="zh-CN" sz="1600" b="1" dirty="0"/>
              <a:t>.d</a:t>
            </a:r>
            <a:r>
              <a:rPr lang="zh-CN" altLang="en-US" sz="1600" b="1" dirty="0"/>
              <a:t>的文件</a:t>
            </a:r>
          </a:p>
        </p:txBody>
      </p:sp>
      <p:sp>
        <p:nvSpPr>
          <p:cNvPr id="4" name="矩形 3"/>
          <p:cNvSpPr/>
          <p:nvPr/>
        </p:nvSpPr>
        <p:spPr>
          <a:xfrm>
            <a:off x="5508104" y="969203"/>
            <a:ext cx="3240360" cy="923330"/>
          </a:xfrm>
          <a:prstGeom prst="rect">
            <a:avLst/>
          </a:prstGeom>
        </p:spPr>
        <p:txBody>
          <a:bodyPr wrap="square">
            <a:spAutoFit/>
          </a:bodyPr>
          <a:lstStyle/>
          <a:p>
            <a:r>
              <a:rPr lang="en-US" altLang="zh-CN" b="1" dirty="0"/>
              <a:t>MDK-ARM</a:t>
            </a:r>
            <a:r>
              <a:rPr lang="zh-CN" altLang="en-US" b="1" dirty="0"/>
              <a:t>文件夹对应的</a:t>
            </a:r>
            <a:r>
              <a:rPr lang="en-US" altLang="zh-CN" b="1" dirty="0"/>
              <a:t>ARM-</a:t>
            </a:r>
            <a:r>
              <a:rPr lang="en-US" altLang="zh-CN" b="1" dirty="0" err="1"/>
              <a:t>Keil</a:t>
            </a:r>
            <a:r>
              <a:rPr lang="en-US" altLang="zh-CN" b="1" dirty="0"/>
              <a:t> v5</a:t>
            </a:r>
            <a:r>
              <a:rPr lang="zh-CN" altLang="en-US" b="1" dirty="0"/>
              <a:t>中的</a:t>
            </a:r>
            <a:r>
              <a:rPr lang="en-US" altLang="zh-CN" b="1" dirty="0"/>
              <a:t>Application/MDK-ARM</a:t>
            </a:r>
            <a:r>
              <a:rPr lang="zh-CN" altLang="en-US" b="1" dirty="0"/>
              <a:t>工程组</a:t>
            </a:r>
          </a:p>
        </p:txBody>
      </p:sp>
      <p:pic>
        <p:nvPicPr>
          <p:cNvPr id="11" name="图片 10" descr="F:\教材编写2019-8-刘\第3章 图片及备份\2019-08-24_11465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79662"/>
            <a:ext cx="2395282" cy="1917855"/>
          </a:xfrm>
          <a:prstGeom prst="rect">
            <a:avLst/>
          </a:prstGeom>
          <a:noFill/>
          <a:ln>
            <a:noFill/>
          </a:ln>
        </p:spPr>
      </p:pic>
      <p:sp>
        <p:nvSpPr>
          <p:cNvPr id="10" name="十字星 9"/>
          <p:cNvSpPr/>
          <p:nvPr/>
        </p:nvSpPr>
        <p:spPr>
          <a:xfrm>
            <a:off x="4624337" y="987574"/>
            <a:ext cx="130940" cy="648072"/>
          </a:xfrm>
          <a:prstGeom prst="star4">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9" name="十字星 18"/>
          <p:cNvSpPr/>
          <p:nvPr/>
        </p:nvSpPr>
        <p:spPr>
          <a:xfrm>
            <a:off x="4624337" y="1761660"/>
            <a:ext cx="130940" cy="648072"/>
          </a:xfrm>
          <a:prstGeom prst="star4">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20" name="十字星 19"/>
          <p:cNvSpPr/>
          <p:nvPr/>
        </p:nvSpPr>
        <p:spPr>
          <a:xfrm>
            <a:off x="4624337" y="2535746"/>
            <a:ext cx="130940" cy="648072"/>
          </a:xfrm>
          <a:prstGeom prst="star4">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21" name="十字星 20"/>
          <p:cNvSpPr/>
          <p:nvPr/>
        </p:nvSpPr>
        <p:spPr>
          <a:xfrm>
            <a:off x="4624337" y="3309832"/>
            <a:ext cx="130940" cy="648072"/>
          </a:xfrm>
          <a:prstGeom prst="star4">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22" name="十字星 21"/>
          <p:cNvSpPr/>
          <p:nvPr/>
        </p:nvSpPr>
        <p:spPr>
          <a:xfrm>
            <a:off x="4624337" y="4083918"/>
            <a:ext cx="130940" cy="648072"/>
          </a:xfrm>
          <a:prstGeom prst="star4">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959580"/>
            <a:ext cx="3859213"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585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339503"/>
            <a:ext cx="161967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35498" y="339503"/>
            <a:ext cx="1510598" cy="461665"/>
          </a:xfrm>
          <a:prstGeom prst="rect">
            <a:avLst/>
          </a:prstGeom>
        </p:spPr>
        <p:txBody>
          <a:bodyPr wrap="square">
            <a:spAutoFit/>
          </a:bodyPr>
          <a:lstStyle/>
          <a:p>
            <a:r>
              <a:rPr lang="zh-CN" altLang="en-US" sz="2400" b="1" dirty="0" smtClean="0">
                <a:solidFill>
                  <a:schemeClr val="bg1"/>
                </a:solidFill>
                <a:latin typeface="黑体" pitchFamily="49" charset="-122"/>
                <a:ea typeface="黑体" pitchFamily="49" charset="-122"/>
              </a:rPr>
              <a:t>本章小结</a:t>
            </a:r>
          </a:p>
        </p:txBody>
      </p:sp>
      <p:sp>
        <p:nvSpPr>
          <p:cNvPr id="378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6283094" y="771550"/>
            <a:ext cx="644414" cy="1300131"/>
            <a:chOff x="10222464" y="1622116"/>
            <a:chExt cx="1030823" cy="2079727"/>
          </a:xfrm>
        </p:grpSpPr>
        <p:sp>
          <p:nvSpPr>
            <p:cNvPr id="11" name="Freeform 18"/>
            <p:cNvSpPr/>
            <p:nvPr/>
          </p:nvSpPr>
          <p:spPr bwMode="auto">
            <a:xfrm>
              <a:off x="10306106" y="1710279"/>
              <a:ext cx="94718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2" name="Oval 19"/>
            <p:cNvSpPr>
              <a:spLocks noChangeArrowheads="1"/>
            </p:cNvSpPr>
            <p:nvPr/>
          </p:nvSpPr>
          <p:spPr bwMode="auto">
            <a:xfrm>
              <a:off x="10222464" y="1622116"/>
              <a:ext cx="167282" cy="171804"/>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3" name="Oval 20"/>
            <p:cNvSpPr>
              <a:spLocks noChangeArrowheads="1"/>
            </p:cNvSpPr>
            <p:nvPr/>
          </p:nvSpPr>
          <p:spPr bwMode="auto">
            <a:xfrm>
              <a:off x="10222464" y="3534561"/>
              <a:ext cx="167282" cy="167282"/>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srgbClr val="F0F0F0">
                    <a:lumMod val="50000"/>
                  </a:srgbClr>
                </a:solidFill>
                <a:effectLst/>
                <a:uLnTx/>
                <a:uFillTx/>
                <a:latin typeface="Calibri Light"/>
                <a:ea typeface="微软雅黑 Light"/>
                <a:cs typeface="+mn-cs"/>
              </a:endParaRPr>
            </a:p>
          </p:txBody>
        </p:sp>
      </p:grpSp>
      <p:grpSp>
        <p:nvGrpSpPr>
          <p:cNvPr id="14" name="组合 13"/>
          <p:cNvGrpSpPr/>
          <p:nvPr/>
        </p:nvGrpSpPr>
        <p:grpSpPr>
          <a:xfrm>
            <a:off x="534253" y="1195313"/>
            <a:ext cx="880416" cy="884655"/>
            <a:chOff x="1026454" y="1954421"/>
            <a:chExt cx="1408338" cy="1415119"/>
          </a:xfrm>
        </p:grpSpPr>
        <p:sp>
          <p:nvSpPr>
            <p:cNvPr id="15" name="Oval 5"/>
            <p:cNvSpPr>
              <a:spLocks noChangeArrowheads="1"/>
            </p:cNvSpPr>
            <p:nvPr/>
          </p:nvSpPr>
          <p:spPr bwMode="auto">
            <a:xfrm>
              <a:off x="1026454" y="1954421"/>
              <a:ext cx="1408338" cy="1415119"/>
            </a:xfrm>
            <a:prstGeom prst="ellipse">
              <a:avLst/>
            </a:prstGeom>
            <a:solidFill>
              <a:srgbClr val="778495"/>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6" name="文本框 27"/>
            <p:cNvSpPr txBox="1"/>
            <p:nvPr/>
          </p:nvSpPr>
          <p:spPr>
            <a:xfrm>
              <a:off x="1322139" y="2338813"/>
              <a:ext cx="864652" cy="640027"/>
            </a:xfrm>
            <a:prstGeom prst="rect">
              <a:avLst/>
            </a:prstGeom>
            <a:noFill/>
          </p:spPr>
          <p:txBody>
            <a:bodyPr wrap="none" rtlCol="0">
              <a:spAutoFit/>
            </a:bodyPr>
            <a:lstStyle/>
            <a:p>
              <a:pPr lvl="0"/>
              <a:r>
                <a:rPr lang="en-US" altLang="zh-CN" sz="2000" b="1" dirty="0">
                  <a:solidFill>
                    <a:schemeClr val="bg1"/>
                  </a:solidFill>
                  <a:latin typeface="Arial" panose="020B0604020202020204" pitchFamily="34" charset="0"/>
                  <a:ea typeface="文泉驿微米黑" panose="020B0606030804020204" pitchFamily="34" charset="-122"/>
                  <a:cs typeface="Arial" panose="020B0604020202020204" pitchFamily="34" charset="0"/>
                </a:rPr>
                <a:t>3.1</a:t>
              </a:r>
              <a:endParaRPr kumimoji="0" lang="zh-CN" altLang="en-US" sz="2000" b="0" i="0" u="none" strike="noStrike" kern="0" cap="none" spc="0" normalizeH="0" baseline="0" noProof="0" dirty="0">
                <a:ln>
                  <a:noFill/>
                </a:ln>
                <a:solidFill>
                  <a:schemeClr val="bg1"/>
                </a:solidFill>
                <a:effectLst/>
                <a:uLnTx/>
                <a:uFillTx/>
              </a:endParaRPr>
            </a:p>
          </p:txBody>
        </p:sp>
      </p:grpSp>
      <p:grpSp>
        <p:nvGrpSpPr>
          <p:cNvPr id="17" name="组合 16"/>
          <p:cNvGrpSpPr/>
          <p:nvPr/>
        </p:nvGrpSpPr>
        <p:grpSpPr>
          <a:xfrm>
            <a:off x="900269" y="987574"/>
            <a:ext cx="2309147" cy="1300131"/>
            <a:chOff x="1611943" y="1622116"/>
            <a:chExt cx="3693777" cy="2079727"/>
          </a:xfrm>
        </p:grpSpPr>
        <p:sp>
          <p:nvSpPr>
            <p:cNvPr id="18" name="Freeform 6"/>
            <p:cNvSpPr/>
            <p:nvPr/>
          </p:nvSpPr>
          <p:spPr bwMode="auto">
            <a:xfrm>
              <a:off x="1695584"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9" name="Oval 7"/>
            <p:cNvSpPr>
              <a:spLocks noChangeArrowheads="1"/>
            </p:cNvSpPr>
            <p:nvPr/>
          </p:nvSpPr>
          <p:spPr bwMode="auto">
            <a:xfrm>
              <a:off x="1611943" y="1622116"/>
              <a:ext cx="167282" cy="171804"/>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20" name="Oval 8"/>
            <p:cNvSpPr>
              <a:spLocks noChangeArrowheads="1"/>
            </p:cNvSpPr>
            <p:nvPr/>
          </p:nvSpPr>
          <p:spPr bwMode="auto">
            <a:xfrm>
              <a:off x="1611943" y="3534561"/>
              <a:ext cx="167282" cy="167282"/>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srgbClr val="F0F0F0">
                    <a:lumMod val="50000"/>
                  </a:srgbClr>
                </a:solidFill>
                <a:effectLst/>
                <a:uLnTx/>
                <a:uFillTx/>
                <a:latin typeface="Calibri Light"/>
                <a:ea typeface="微软雅黑 Light"/>
                <a:cs typeface="+mn-cs"/>
              </a:endParaRPr>
            </a:p>
          </p:txBody>
        </p:sp>
        <p:sp>
          <p:nvSpPr>
            <p:cNvPr id="21" name="Oval 9"/>
            <p:cNvSpPr>
              <a:spLocks noChangeArrowheads="1"/>
            </p:cNvSpPr>
            <p:nvPr/>
          </p:nvSpPr>
          <p:spPr bwMode="auto">
            <a:xfrm>
              <a:off x="3897382" y="1852488"/>
              <a:ext cx="1408338" cy="1415120"/>
            </a:xfrm>
            <a:prstGeom prst="ellipse">
              <a:avLst/>
            </a:prstGeom>
            <a:solidFill>
              <a:srgbClr val="AAC2AC"/>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22" name="Line 21"/>
            <p:cNvSpPr>
              <a:spLocks noChangeShapeType="1"/>
            </p:cNvSpPr>
            <p:nvPr/>
          </p:nvSpPr>
          <p:spPr bwMode="auto">
            <a:xfrm>
              <a:off x="2645024" y="2664241"/>
              <a:ext cx="1252357" cy="0"/>
            </a:xfrm>
            <a:prstGeom prst="line">
              <a:avLst/>
            </a:pr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grpSp>
      <p:grpSp>
        <p:nvGrpSpPr>
          <p:cNvPr id="24" name="组合 23"/>
          <p:cNvGrpSpPr/>
          <p:nvPr/>
        </p:nvGrpSpPr>
        <p:grpSpPr>
          <a:xfrm>
            <a:off x="2692188" y="915566"/>
            <a:ext cx="2313386" cy="1300131"/>
            <a:chOff x="4478349" y="1622116"/>
            <a:chExt cx="3700559" cy="2079727"/>
          </a:xfrm>
        </p:grpSpPr>
        <p:sp>
          <p:nvSpPr>
            <p:cNvPr id="25" name="Freeform 10"/>
            <p:cNvSpPr/>
            <p:nvPr/>
          </p:nvSpPr>
          <p:spPr bwMode="auto">
            <a:xfrm>
              <a:off x="4566511"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26" name="Oval 11"/>
            <p:cNvSpPr>
              <a:spLocks noChangeArrowheads="1"/>
            </p:cNvSpPr>
            <p:nvPr/>
          </p:nvSpPr>
          <p:spPr bwMode="auto">
            <a:xfrm>
              <a:off x="4478349" y="1622116"/>
              <a:ext cx="171804" cy="171804"/>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27" name="Oval 12"/>
            <p:cNvSpPr>
              <a:spLocks noChangeArrowheads="1"/>
            </p:cNvSpPr>
            <p:nvPr/>
          </p:nvSpPr>
          <p:spPr bwMode="auto">
            <a:xfrm>
              <a:off x="4478349" y="3534561"/>
              <a:ext cx="171804" cy="167282"/>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srgbClr val="F0F0F0">
                    <a:lumMod val="50000"/>
                  </a:srgbClr>
                </a:solidFill>
                <a:effectLst/>
                <a:uLnTx/>
                <a:uFillTx/>
                <a:latin typeface="Calibri Light"/>
                <a:ea typeface="微软雅黑 Light"/>
                <a:cs typeface="+mn-cs"/>
              </a:endParaRPr>
            </a:p>
          </p:txBody>
        </p:sp>
        <p:sp>
          <p:nvSpPr>
            <p:cNvPr id="28" name="Oval 13"/>
            <p:cNvSpPr>
              <a:spLocks noChangeArrowheads="1"/>
            </p:cNvSpPr>
            <p:nvPr/>
          </p:nvSpPr>
          <p:spPr bwMode="auto">
            <a:xfrm>
              <a:off x="6766049" y="1852488"/>
              <a:ext cx="1412859" cy="1415120"/>
            </a:xfrm>
            <a:prstGeom prst="ellipse">
              <a:avLst/>
            </a:prstGeom>
            <a:solidFill>
              <a:srgbClr val="EBB690"/>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29" name="Line 23"/>
            <p:cNvSpPr>
              <a:spLocks noChangeShapeType="1"/>
            </p:cNvSpPr>
            <p:nvPr/>
          </p:nvSpPr>
          <p:spPr bwMode="auto">
            <a:xfrm>
              <a:off x="5515952" y="2664241"/>
              <a:ext cx="1250097" cy="0"/>
            </a:xfrm>
            <a:prstGeom prst="line">
              <a:avLst/>
            </a:pr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grpSp>
      <p:grpSp>
        <p:nvGrpSpPr>
          <p:cNvPr id="31" name="组合 30"/>
          <p:cNvGrpSpPr/>
          <p:nvPr/>
        </p:nvGrpSpPr>
        <p:grpSpPr>
          <a:xfrm>
            <a:off x="4486935" y="843558"/>
            <a:ext cx="2310560" cy="1300131"/>
            <a:chOff x="7349277" y="1622116"/>
            <a:chExt cx="3696038" cy="2079727"/>
          </a:xfrm>
        </p:grpSpPr>
        <p:sp>
          <p:nvSpPr>
            <p:cNvPr id="32" name="Freeform 14"/>
            <p:cNvSpPr/>
            <p:nvPr/>
          </p:nvSpPr>
          <p:spPr bwMode="auto">
            <a:xfrm>
              <a:off x="7432917"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6" y="0"/>
                    <a:pt x="227" y="101"/>
                    <a:pt x="227" y="227"/>
                  </a:cubicBezTo>
                  <a:cubicBezTo>
                    <a:pt x="227" y="352"/>
                    <a:pt x="126" y="454"/>
                    <a:pt x="0" y="454"/>
                  </a:cubicBezTo>
                </a:path>
              </a:pathLst>
            </a:cu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33" name="Oval 15"/>
            <p:cNvSpPr>
              <a:spLocks noChangeArrowheads="1"/>
            </p:cNvSpPr>
            <p:nvPr/>
          </p:nvSpPr>
          <p:spPr bwMode="auto">
            <a:xfrm>
              <a:off x="7349277" y="1622116"/>
              <a:ext cx="167282" cy="171804"/>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34" name="Oval 16"/>
            <p:cNvSpPr>
              <a:spLocks noChangeArrowheads="1"/>
            </p:cNvSpPr>
            <p:nvPr/>
          </p:nvSpPr>
          <p:spPr bwMode="auto">
            <a:xfrm>
              <a:off x="7349277" y="3534561"/>
              <a:ext cx="167282" cy="167282"/>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srgbClr val="F0F0F0">
                    <a:lumMod val="50000"/>
                  </a:srgbClr>
                </a:solidFill>
                <a:effectLst/>
                <a:uLnTx/>
                <a:uFillTx/>
                <a:latin typeface="Calibri Light"/>
                <a:ea typeface="微软雅黑 Light"/>
                <a:cs typeface="+mn-cs"/>
              </a:endParaRPr>
            </a:p>
          </p:txBody>
        </p:sp>
        <p:sp>
          <p:nvSpPr>
            <p:cNvPr id="35" name="Oval 17"/>
            <p:cNvSpPr>
              <a:spLocks noChangeArrowheads="1"/>
            </p:cNvSpPr>
            <p:nvPr/>
          </p:nvSpPr>
          <p:spPr bwMode="auto">
            <a:xfrm>
              <a:off x="9636976" y="1852488"/>
              <a:ext cx="1408339" cy="1415120"/>
            </a:xfrm>
            <a:prstGeom prst="ellipse">
              <a:avLst/>
            </a:prstGeom>
            <a:solidFill>
              <a:schemeClr val="accent5">
                <a:lumMod val="60000"/>
                <a:lumOff val="40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36" name="Line 25"/>
            <p:cNvSpPr>
              <a:spLocks noChangeShapeType="1"/>
            </p:cNvSpPr>
            <p:nvPr/>
          </p:nvSpPr>
          <p:spPr bwMode="auto">
            <a:xfrm>
              <a:off x="8386879" y="2650677"/>
              <a:ext cx="1254619" cy="0"/>
            </a:xfrm>
            <a:prstGeom prst="line">
              <a:avLst/>
            </a:pr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grpSp>
      <p:sp>
        <p:nvSpPr>
          <p:cNvPr id="39" name="矩形 38"/>
          <p:cNvSpPr/>
          <p:nvPr/>
        </p:nvSpPr>
        <p:spPr>
          <a:xfrm>
            <a:off x="1937547" y="2340920"/>
            <a:ext cx="1593663" cy="2585323"/>
          </a:xfrm>
          <a:prstGeom prst="rect">
            <a:avLst/>
          </a:prstGeom>
          <a:ln w="28575">
            <a:solidFill>
              <a:schemeClr val="accent3">
                <a:lumMod val="60000"/>
                <a:lumOff val="40000"/>
              </a:schemeClr>
            </a:solid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eaLnBrk="0" fontAlgn="base" hangingPunct="0">
              <a:spcBef>
                <a:spcPct val="0"/>
              </a:spcBef>
              <a:spcAft>
                <a:spcPct val="0"/>
              </a:spcAft>
            </a:pPr>
            <a:r>
              <a:rPr lang="en-US" altLang="zh-CN" sz="1800" b="1" dirty="0"/>
              <a:t>STM32</a:t>
            </a:r>
            <a:r>
              <a:rPr lang="zh-CN" altLang="en-US" sz="1800" b="1" dirty="0"/>
              <a:t>微控制器开发模式</a:t>
            </a:r>
            <a:endParaRPr lang="en-US" altLang="zh-CN" sz="1800" b="1" dirty="0"/>
          </a:p>
          <a:p>
            <a:pPr marL="285750" lvl="0" indent="-285750" defTabSz="914400" eaLnBrk="0" fontAlgn="base" hangingPunct="0">
              <a:spcBef>
                <a:spcPct val="0"/>
              </a:spcBef>
              <a:spcAft>
                <a:spcPct val="0"/>
              </a:spcAft>
              <a:buFont typeface="Wingdings" pitchFamily="2" charset="2"/>
              <a:buChar char="Ø"/>
            </a:pPr>
            <a:r>
              <a:rPr lang="zh-CN" altLang="zh-CN" sz="1800" b="1" dirty="0"/>
              <a:t>寄存器开发模式</a:t>
            </a:r>
            <a:endParaRPr lang="en-US" altLang="zh-CN" sz="1800" b="1" dirty="0"/>
          </a:p>
          <a:p>
            <a:pPr marL="285750" lvl="0" indent="-285750" defTabSz="914400" eaLnBrk="0" fontAlgn="base" hangingPunct="0">
              <a:spcBef>
                <a:spcPct val="0"/>
              </a:spcBef>
              <a:spcAft>
                <a:spcPct val="0"/>
              </a:spcAft>
              <a:buFont typeface="Wingdings" pitchFamily="2" charset="2"/>
              <a:buChar char="Ø"/>
            </a:pPr>
            <a:r>
              <a:rPr lang="zh-CN" altLang="zh-CN" sz="1800" b="1" dirty="0"/>
              <a:t>标准外设库开发模式</a:t>
            </a:r>
            <a:endParaRPr lang="en-US" altLang="zh-CN" sz="1800" b="1" dirty="0"/>
          </a:p>
          <a:p>
            <a:pPr marL="285750" lvl="0" indent="-285750" defTabSz="914400" eaLnBrk="0" fontAlgn="base" hangingPunct="0">
              <a:spcBef>
                <a:spcPct val="0"/>
              </a:spcBef>
              <a:spcAft>
                <a:spcPct val="0"/>
              </a:spcAft>
              <a:buFont typeface="Wingdings" pitchFamily="2" charset="2"/>
              <a:buChar char="Ø"/>
            </a:pPr>
            <a:r>
              <a:rPr lang="en-US" altLang="zh-CN" sz="1800" b="1" dirty="0"/>
              <a:t>HAL</a:t>
            </a:r>
            <a:r>
              <a:rPr lang="zh-CN" altLang="en-US" sz="1800" b="1" dirty="0"/>
              <a:t>库开发模式</a:t>
            </a:r>
          </a:p>
        </p:txBody>
      </p:sp>
      <p:grpSp>
        <p:nvGrpSpPr>
          <p:cNvPr id="54" name="组合 53"/>
          <p:cNvGrpSpPr/>
          <p:nvPr/>
        </p:nvGrpSpPr>
        <p:grpSpPr>
          <a:xfrm>
            <a:off x="8089536" y="699542"/>
            <a:ext cx="644414" cy="1300131"/>
            <a:chOff x="10222464" y="1622116"/>
            <a:chExt cx="1030823" cy="2079727"/>
          </a:xfrm>
        </p:grpSpPr>
        <p:sp>
          <p:nvSpPr>
            <p:cNvPr id="55" name="Freeform 18"/>
            <p:cNvSpPr/>
            <p:nvPr/>
          </p:nvSpPr>
          <p:spPr bwMode="auto">
            <a:xfrm>
              <a:off x="10306106" y="1710279"/>
              <a:ext cx="94718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56" name="Oval 19"/>
            <p:cNvSpPr>
              <a:spLocks noChangeArrowheads="1"/>
            </p:cNvSpPr>
            <p:nvPr/>
          </p:nvSpPr>
          <p:spPr bwMode="auto">
            <a:xfrm>
              <a:off x="10222464" y="1622116"/>
              <a:ext cx="167282" cy="171804"/>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57" name="Oval 20"/>
            <p:cNvSpPr>
              <a:spLocks noChangeArrowheads="1"/>
            </p:cNvSpPr>
            <p:nvPr/>
          </p:nvSpPr>
          <p:spPr bwMode="auto">
            <a:xfrm>
              <a:off x="10222464" y="3534561"/>
              <a:ext cx="167282" cy="167282"/>
            </a:xfrm>
            <a:prstGeom prst="ellipse">
              <a:avLst/>
            </a:prstGeom>
            <a:solidFill>
              <a:srgbClr val="000000">
                <a:lumMod val="50000"/>
                <a:lumOff val="50000"/>
              </a:srgb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srgbClr val="F0F0F0">
                    <a:lumMod val="50000"/>
                  </a:srgbClr>
                </a:solidFill>
                <a:effectLst/>
                <a:uLnTx/>
                <a:uFillTx/>
                <a:latin typeface="Calibri Light"/>
                <a:ea typeface="微软雅黑 Light"/>
                <a:cs typeface="+mn-cs"/>
              </a:endParaRPr>
            </a:p>
          </p:txBody>
        </p:sp>
      </p:grpSp>
      <p:grpSp>
        <p:nvGrpSpPr>
          <p:cNvPr id="58" name="组合 57"/>
          <p:cNvGrpSpPr/>
          <p:nvPr/>
        </p:nvGrpSpPr>
        <p:grpSpPr>
          <a:xfrm>
            <a:off x="6942028" y="915566"/>
            <a:ext cx="1661908" cy="884654"/>
            <a:chOff x="8386879" y="1852003"/>
            <a:chExt cx="2658436" cy="1415119"/>
          </a:xfrm>
        </p:grpSpPr>
        <p:sp>
          <p:nvSpPr>
            <p:cNvPr id="62" name="Oval 17"/>
            <p:cNvSpPr>
              <a:spLocks noChangeArrowheads="1"/>
            </p:cNvSpPr>
            <p:nvPr/>
          </p:nvSpPr>
          <p:spPr bwMode="auto">
            <a:xfrm>
              <a:off x="9636978" y="1852003"/>
              <a:ext cx="1408337" cy="1415119"/>
            </a:xfrm>
            <a:prstGeom prst="ellipse">
              <a:avLst/>
            </a:prstGeom>
            <a:solidFill>
              <a:schemeClr val="tx1">
                <a:lumMod val="50000"/>
                <a:lumOff val="50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63" name="Line 25"/>
            <p:cNvSpPr>
              <a:spLocks noChangeShapeType="1"/>
            </p:cNvSpPr>
            <p:nvPr/>
          </p:nvSpPr>
          <p:spPr bwMode="auto">
            <a:xfrm>
              <a:off x="8386879" y="2650677"/>
              <a:ext cx="1254619" cy="0"/>
            </a:xfrm>
            <a:prstGeom prst="line">
              <a:avLst/>
            </a:prstGeom>
            <a:noFill/>
            <a:ln w="23813" cap="flat">
              <a:solidFill>
                <a:srgbClr val="000000">
                  <a:lumMod val="50000"/>
                  <a:lumOff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Calibri Light"/>
                <a:ea typeface="微软雅黑 Light"/>
                <a:cs typeface="+mn-cs"/>
              </a:endParaRPr>
            </a:p>
          </p:txBody>
        </p:sp>
      </p:grpSp>
      <p:sp>
        <p:nvSpPr>
          <p:cNvPr id="65" name="文本框 27"/>
          <p:cNvSpPr txBox="1"/>
          <p:nvPr/>
        </p:nvSpPr>
        <p:spPr>
          <a:xfrm>
            <a:off x="2529323" y="1338965"/>
            <a:ext cx="508473" cy="400110"/>
          </a:xfrm>
          <a:prstGeom prst="rect">
            <a:avLst/>
          </a:prstGeom>
          <a:noFill/>
        </p:spPr>
        <p:txBody>
          <a:bodyPr wrap="none" rtlCol="0">
            <a:spAutoFit/>
          </a:bodyPr>
          <a:lstStyle/>
          <a:p>
            <a:pPr lvl="0"/>
            <a:r>
              <a:rPr lang="en-US" altLang="zh-CN" sz="2000" kern="0" dirty="0" smtClean="0">
                <a:solidFill>
                  <a:schemeClr val="bg1"/>
                </a:solidFill>
              </a:rPr>
              <a:t>3.2</a:t>
            </a:r>
            <a:endParaRPr kumimoji="0" lang="zh-CN" altLang="en-US" sz="2000" b="0" i="0" u="none" strike="noStrike" kern="0" cap="none" spc="0" normalizeH="0" baseline="0" noProof="0" dirty="0">
              <a:ln>
                <a:noFill/>
              </a:ln>
              <a:solidFill>
                <a:schemeClr val="bg1"/>
              </a:solidFill>
              <a:effectLst/>
              <a:uLnTx/>
              <a:uFillTx/>
            </a:endParaRPr>
          </a:p>
        </p:txBody>
      </p:sp>
      <p:sp>
        <p:nvSpPr>
          <p:cNvPr id="66" name="文本框 27"/>
          <p:cNvSpPr txBox="1"/>
          <p:nvPr/>
        </p:nvSpPr>
        <p:spPr>
          <a:xfrm>
            <a:off x="4283968" y="1286503"/>
            <a:ext cx="508473" cy="400110"/>
          </a:xfrm>
          <a:prstGeom prst="rect">
            <a:avLst/>
          </a:prstGeom>
          <a:noFill/>
        </p:spPr>
        <p:txBody>
          <a:bodyPr wrap="none" rtlCol="0">
            <a:spAutoFit/>
          </a:bodyPr>
          <a:lstStyle/>
          <a:p>
            <a:pPr lvl="0"/>
            <a:r>
              <a:rPr kumimoji="0" lang="en-US" altLang="zh-CN" sz="2000" b="0" i="0" u="none" strike="noStrike" kern="0" cap="none" spc="0" normalizeH="0" baseline="0" noProof="0" dirty="0" smtClean="0">
                <a:ln>
                  <a:noFill/>
                </a:ln>
                <a:solidFill>
                  <a:schemeClr val="bg1"/>
                </a:solidFill>
                <a:effectLst/>
                <a:uLnTx/>
                <a:uFillTx/>
              </a:rPr>
              <a:t>3.3</a:t>
            </a:r>
            <a:endParaRPr kumimoji="0" lang="zh-CN" altLang="en-US" sz="2000" b="0" i="0" u="none" strike="noStrike" kern="0" cap="none" spc="0" normalizeH="0" baseline="0" noProof="0" dirty="0">
              <a:ln>
                <a:noFill/>
              </a:ln>
              <a:solidFill>
                <a:schemeClr val="bg1"/>
              </a:solidFill>
              <a:effectLst/>
              <a:uLnTx/>
              <a:uFillTx/>
            </a:endParaRPr>
          </a:p>
        </p:txBody>
      </p:sp>
      <p:sp>
        <p:nvSpPr>
          <p:cNvPr id="67" name="文本框 27"/>
          <p:cNvSpPr txBox="1"/>
          <p:nvPr/>
        </p:nvSpPr>
        <p:spPr>
          <a:xfrm>
            <a:off x="6084168" y="1223278"/>
            <a:ext cx="540533" cy="400110"/>
          </a:xfrm>
          <a:prstGeom prst="rect">
            <a:avLst/>
          </a:prstGeom>
          <a:noFill/>
        </p:spPr>
        <p:txBody>
          <a:bodyPr wrap="none" rtlCol="0">
            <a:spAutoFit/>
          </a:bodyPr>
          <a:lstStyle/>
          <a:p>
            <a:pPr lvl="0"/>
            <a:r>
              <a:rPr lang="en-US" altLang="zh-CN" sz="2000" b="1" dirty="0" smtClean="0">
                <a:solidFill>
                  <a:schemeClr val="bg1"/>
                </a:solidFill>
                <a:latin typeface="Arial" panose="020B0604020202020204" pitchFamily="34" charset="0"/>
                <a:ea typeface="文泉驿微米黑" panose="020B0606030804020204" pitchFamily="34" charset="-122"/>
                <a:cs typeface="Arial" panose="020B0604020202020204" pitchFamily="34" charset="0"/>
              </a:rPr>
              <a:t>3.4</a:t>
            </a:r>
            <a:endParaRPr kumimoji="0" lang="zh-CN" altLang="en-US" sz="2000" b="0" i="0" u="none" strike="noStrike" kern="0" cap="none" spc="0" normalizeH="0" baseline="0" noProof="0" dirty="0">
              <a:ln>
                <a:noFill/>
              </a:ln>
              <a:solidFill>
                <a:schemeClr val="bg1"/>
              </a:solidFill>
              <a:effectLst/>
              <a:uLnTx/>
              <a:uFillTx/>
            </a:endParaRPr>
          </a:p>
        </p:txBody>
      </p:sp>
      <p:sp>
        <p:nvSpPr>
          <p:cNvPr id="68" name="文本框 27"/>
          <p:cNvSpPr txBox="1"/>
          <p:nvPr/>
        </p:nvSpPr>
        <p:spPr>
          <a:xfrm>
            <a:off x="7919899" y="1122637"/>
            <a:ext cx="540533" cy="400110"/>
          </a:xfrm>
          <a:prstGeom prst="rect">
            <a:avLst/>
          </a:prstGeom>
          <a:noFill/>
        </p:spPr>
        <p:txBody>
          <a:bodyPr wrap="none" rtlCol="0">
            <a:spAutoFit/>
          </a:bodyPr>
          <a:lstStyle/>
          <a:p>
            <a:pPr lvl="0"/>
            <a:r>
              <a:rPr lang="en-US" altLang="zh-CN" sz="2000" b="1" dirty="0" smtClean="0">
                <a:solidFill>
                  <a:schemeClr val="bg1"/>
                </a:solidFill>
                <a:latin typeface="Arial" panose="020B0604020202020204" pitchFamily="34" charset="0"/>
                <a:ea typeface="文泉驿微米黑" panose="020B0606030804020204" pitchFamily="34" charset="-122"/>
                <a:cs typeface="Arial" panose="020B0604020202020204" pitchFamily="34" charset="0"/>
              </a:rPr>
              <a:t>3.5</a:t>
            </a:r>
            <a:endParaRPr kumimoji="0" lang="zh-CN" altLang="en-US" sz="2000" b="0" i="0" u="none" strike="noStrike" kern="0" cap="none" spc="0" normalizeH="0" baseline="0" noProof="0" dirty="0">
              <a:ln>
                <a:noFill/>
              </a:ln>
              <a:solidFill>
                <a:schemeClr val="bg1"/>
              </a:solidFill>
              <a:effectLst/>
              <a:uLnTx/>
              <a:uFillTx/>
            </a:endParaRPr>
          </a:p>
        </p:txBody>
      </p:sp>
      <p:sp>
        <p:nvSpPr>
          <p:cNvPr id="69" name="矩形 68"/>
          <p:cNvSpPr/>
          <p:nvPr/>
        </p:nvSpPr>
        <p:spPr>
          <a:xfrm>
            <a:off x="415037" y="2427734"/>
            <a:ext cx="1075040" cy="646331"/>
          </a:xfrm>
          <a:prstGeom prst="rect">
            <a:avLst/>
          </a:prstGeom>
          <a:ln w="19050">
            <a:solidFill>
              <a:schemeClr val="bg1">
                <a:lumMod val="50000"/>
              </a:schemeClr>
            </a:solid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eaLnBrk="0" fontAlgn="base" hangingPunct="0">
              <a:spcBef>
                <a:spcPct val="0"/>
              </a:spcBef>
              <a:spcAft>
                <a:spcPct val="0"/>
              </a:spcAft>
            </a:pPr>
            <a:r>
              <a:rPr lang="en-US" altLang="zh-CN" sz="1800" b="1" dirty="0"/>
              <a:t>STM32</a:t>
            </a:r>
            <a:r>
              <a:rPr lang="zh-CN" altLang="en-US" sz="1800" b="1" dirty="0"/>
              <a:t>介绍</a:t>
            </a:r>
          </a:p>
        </p:txBody>
      </p:sp>
      <p:sp>
        <p:nvSpPr>
          <p:cNvPr id="70" name="矩形 69"/>
          <p:cNvSpPr/>
          <p:nvPr/>
        </p:nvSpPr>
        <p:spPr>
          <a:xfrm>
            <a:off x="3923928" y="2295304"/>
            <a:ext cx="1440159" cy="2369880"/>
          </a:xfrm>
          <a:prstGeom prst="rect">
            <a:avLst/>
          </a:prstGeom>
          <a:ln w="28575">
            <a:solidFill>
              <a:schemeClr val="accent6">
                <a:lumMod val="60000"/>
                <a:lumOff val="40000"/>
              </a:schemeClr>
            </a:solid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eaLnBrk="0" fontAlgn="base" hangingPunct="0">
              <a:spcBef>
                <a:spcPct val="0"/>
              </a:spcBef>
              <a:spcAft>
                <a:spcPct val="0"/>
              </a:spcAft>
            </a:pPr>
            <a:r>
              <a:rPr lang="zh-CN" altLang="zh-CN" sz="1800" b="1" dirty="0"/>
              <a:t>开发平台的</a:t>
            </a:r>
            <a:r>
              <a:rPr lang="zh-CN" altLang="zh-CN" sz="1800" b="1" dirty="0" smtClean="0"/>
              <a:t>搭建</a:t>
            </a:r>
            <a:endParaRPr lang="en-US" altLang="zh-CN" sz="1800" b="1" dirty="0" smtClean="0"/>
          </a:p>
          <a:p>
            <a:pPr marL="285750" lvl="0" indent="-285750" defTabSz="914400" eaLnBrk="0" fontAlgn="base" hangingPunct="0">
              <a:spcBef>
                <a:spcPct val="0"/>
              </a:spcBef>
              <a:spcAft>
                <a:spcPct val="0"/>
              </a:spcAft>
              <a:buFont typeface="Wingdings" pitchFamily="2" charset="2"/>
              <a:buChar char="Ø"/>
            </a:pPr>
            <a:r>
              <a:rPr lang="zh-CN" altLang="zh-CN" sz="1600" b="1" dirty="0"/>
              <a:t>嵌入式开发</a:t>
            </a:r>
            <a:r>
              <a:rPr lang="zh-CN" altLang="zh-CN" sz="1600" b="1" dirty="0" smtClean="0"/>
              <a:t>环境</a:t>
            </a:r>
            <a:endParaRPr lang="en-US" altLang="zh-CN" sz="1600" b="1" dirty="0" smtClean="0"/>
          </a:p>
          <a:p>
            <a:pPr marL="285750" indent="-285750" defTabSz="914400" eaLnBrk="0" fontAlgn="base" hangingPunct="0">
              <a:spcBef>
                <a:spcPct val="0"/>
              </a:spcBef>
              <a:spcAft>
                <a:spcPct val="0"/>
              </a:spcAft>
              <a:buFont typeface="Wingdings" pitchFamily="2" charset="2"/>
              <a:buChar char="Ø"/>
            </a:pPr>
            <a:r>
              <a:rPr lang="zh-CN" altLang="zh-CN" sz="1600" b="1" dirty="0"/>
              <a:t>集成开发环境</a:t>
            </a:r>
            <a:r>
              <a:rPr lang="en-US" altLang="zh-CN" sz="1600" b="1" dirty="0" err="1"/>
              <a:t>Keil</a:t>
            </a:r>
            <a:r>
              <a:rPr lang="en-US" altLang="zh-CN" sz="1600" b="1" dirty="0"/>
              <a:t> </a:t>
            </a:r>
            <a:r>
              <a:rPr lang="en-US" altLang="zh-CN" sz="1600" b="1" dirty="0" smtClean="0"/>
              <a:t>MDK</a:t>
            </a:r>
          </a:p>
          <a:p>
            <a:pPr marL="285750" indent="-285750" defTabSz="914400" eaLnBrk="0" fontAlgn="base" hangingPunct="0">
              <a:spcBef>
                <a:spcPct val="0"/>
              </a:spcBef>
              <a:spcAft>
                <a:spcPct val="0"/>
              </a:spcAft>
              <a:buFont typeface="Wingdings" pitchFamily="2" charset="2"/>
              <a:buChar char="Ø"/>
            </a:pPr>
            <a:r>
              <a:rPr lang="zh-CN" altLang="zh-CN" sz="1600" b="1" dirty="0"/>
              <a:t>下载和安装</a:t>
            </a:r>
            <a:r>
              <a:rPr lang="en-US" altLang="zh-CN" sz="1600" b="1" dirty="0"/>
              <a:t>packs</a:t>
            </a:r>
            <a:r>
              <a:rPr lang="zh-CN" altLang="zh-CN" sz="1600" b="1" dirty="0"/>
              <a:t>包</a:t>
            </a:r>
            <a:endParaRPr lang="zh-CN" altLang="en-US" sz="1600" b="1" dirty="0"/>
          </a:p>
        </p:txBody>
      </p:sp>
      <p:sp>
        <p:nvSpPr>
          <p:cNvPr id="71" name="矩形 70"/>
          <p:cNvSpPr/>
          <p:nvPr/>
        </p:nvSpPr>
        <p:spPr>
          <a:xfrm>
            <a:off x="5724128" y="2235418"/>
            <a:ext cx="1449039" cy="2646878"/>
          </a:xfrm>
          <a:prstGeom prst="rect">
            <a:avLst/>
          </a:prstGeom>
          <a:ln w="28575">
            <a:solidFill>
              <a:schemeClr val="accent5">
                <a:lumMod val="60000"/>
                <a:lumOff val="40000"/>
              </a:schemeClr>
            </a:solid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eaLnBrk="0" fontAlgn="base" hangingPunct="0">
              <a:spcBef>
                <a:spcPct val="0"/>
              </a:spcBef>
              <a:spcAft>
                <a:spcPct val="0"/>
              </a:spcAft>
            </a:pPr>
            <a:r>
              <a:rPr lang="zh-CN" altLang="zh-CN" sz="1800" b="1" dirty="0"/>
              <a:t>基于标准外设库开发平台</a:t>
            </a:r>
            <a:r>
              <a:rPr lang="zh-CN" altLang="zh-CN" sz="1800" b="1" dirty="0" smtClean="0"/>
              <a:t>搭建</a:t>
            </a:r>
            <a:endParaRPr lang="en-US" altLang="zh-CN" sz="1800" b="1" dirty="0" smtClean="0"/>
          </a:p>
          <a:p>
            <a:pPr marL="285750" indent="-285750" defTabSz="914400" eaLnBrk="0" fontAlgn="base" hangingPunct="0">
              <a:spcBef>
                <a:spcPct val="0"/>
              </a:spcBef>
              <a:spcAft>
                <a:spcPct val="0"/>
              </a:spcAft>
              <a:buFont typeface="Wingdings" pitchFamily="2" charset="2"/>
              <a:buChar char="Ø"/>
            </a:pPr>
            <a:r>
              <a:rPr lang="en-US" altLang="zh-CN" sz="1600" b="1" dirty="0"/>
              <a:t>STM32</a:t>
            </a:r>
            <a:r>
              <a:rPr lang="zh-CN" altLang="zh-CN" sz="1600" b="1" dirty="0"/>
              <a:t>标准外设库</a:t>
            </a:r>
            <a:r>
              <a:rPr lang="zh-CN" altLang="zh-CN" sz="1600" b="1" dirty="0" smtClean="0"/>
              <a:t>文件结构</a:t>
            </a:r>
            <a:endParaRPr lang="en-US" altLang="zh-CN" sz="1600" b="1" dirty="0" smtClean="0"/>
          </a:p>
          <a:p>
            <a:pPr marL="285750" indent="-285750" defTabSz="914400" eaLnBrk="0" fontAlgn="base" hangingPunct="0">
              <a:spcBef>
                <a:spcPct val="0"/>
              </a:spcBef>
              <a:spcAft>
                <a:spcPct val="0"/>
              </a:spcAft>
              <a:buFont typeface="Wingdings" pitchFamily="2" charset="2"/>
              <a:buChar char="Ø"/>
            </a:pPr>
            <a:r>
              <a:rPr lang="zh-CN" altLang="zh-CN" sz="1600" b="1" dirty="0" smtClean="0"/>
              <a:t>基于</a:t>
            </a:r>
            <a:r>
              <a:rPr lang="zh-CN" altLang="zh-CN" sz="1600" b="1" dirty="0"/>
              <a:t>标准外设库新建工程模板</a:t>
            </a:r>
          </a:p>
        </p:txBody>
      </p:sp>
      <p:sp>
        <p:nvSpPr>
          <p:cNvPr id="72" name="矩形 71"/>
          <p:cNvSpPr/>
          <p:nvPr/>
        </p:nvSpPr>
        <p:spPr>
          <a:xfrm>
            <a:off x="7452274" y="2156253"/>
            <a:ext cx="1512168" cy="2769989"/>
          </a:xfrm>
          <a:prstGeom prst="rect">
            <a:avLst/>
          </a:prstGeom>
          <a:ln w="28575">
            <a:solidFill>
              <a:schemeClr val="tx1">
                <a:lumMod val="50000"/>
                <a:lumOff val="50000"/>
              </a:schemeClr>
            </a:solid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eaLnBrk="0" fontAlgn="base" hangingPunct="0">
              <a:spcBef>
                <a:spcPct val="0"/>
              </a:spcBef>
              <a:spcAft>
                <a:spcPct val="0"/>
              </a:spcAft>
            </a:pPr>
            <a:r>
              <a:rPr lang="zh-CN" altLang="zh-CN" sz="1800" b="1" dirty="0"/>
              <a:t>基于</a:t>
            </a:r>
            <a:r>
              <a:rPr lang="en-US" altLang="zh-CN" sz="1800" b="1" dirty="0"/>
              <a:t>HAL</a:t>
            </a:r>
            <a:r>
              <a:rPr lang="zh-CN" altLang="zh-CN" sz="1800" b="1" dirty="0"/>
              <a:t>库开发平台的</a:t>
            </a:r>
            <a:r>
              <a:rPr lang="zh-CN" altLang="zh-CN" sz="1800" b="1" dirty="0" smtClean="0"/>
              <a:t>搭建</a:t>
            </a:r>
            <a:endParaRPr lang="en-US" altLang="zh-CN" sz="1800" b="1" dirty="0"/>
          </a:p>
          <a:p>
            <a:pPr marL="285750" indent="-285750" defTabSz="914400" eaLnBrk="0" fontAlgn="base" hangingPunct="0">
              <a:spcBef>
                <a:spcPct val="0"/>
              </a:spcBef>
              <a:spcAft>
                <a:spcPct val="0"/>
              </a:spcAft>
              <a:buFont typeface="Wingdings" pitchFamily="2" charset="2"/>
              <a:buChar char="Ø"/>
            </a:pPr>
            <a:r>
              <a:rPr lang="en-US" altLang="zh-CN" sz="1200" b="1" dirty="0"/>
              <a:t>JAVA</a:t>
            </a:r>
            <a:r>
              <a:rPr lang="zh-CN" altLang="zh-CN" sz="1200" b="1" dirty="0"/>
              <a:t>运行环境</a:t>
            </a:r>
            <a:r>
              <a:rPr lang="en-US" altLang="zh-CN" sz="1200" b="1" dirty="0"/>
              <a:t>JRE</a:t>
            </a:r>
            <a:r>
              <a:rPr lang="zh-CN" altLang="zh-CN" sz="1200" b="1" dirty="0" smtClean="0"/>
              <a:t>安装</a:t>
            </a:r>
            <a:endParaRPr lang="en-US" altLang="zh-CN" sz="1200" b="1" dirty="0" smtClean="0"/>
          </a:p>
          <a:p>
            <a:pPr marL="285750" indent="-285750" defTabSz="914400" eaLnBrk="0" fontAlgn="base" hangingPunct="0">
              <a:spcBef>
                <a:spcPct val="0"/>
              </a:spcBef>
              <a:spcAft>
                <a:spcPct val="0"/>
              </a:spcAft>
              <a:buFont typeface="Wingdings" pitchFamily="2" charset="2"/>
              <a:buChar char="Ø"/>
            </a:pPr>
            <a:r>
              <a:rPr lang="zh-CN" altLang="zh-CN" sz="1200" b="1" dirty="0"/>
              <a:t>安装</a:t>
            </a:r>
            <a:r>
              <a:rPr lang="en-US" altLang="zh-CN" sz="1200" b="1" dirty="0"/>
              <a:t>STM32CubeMX</a:t>
            </a:r>
            <a:r>
              <a:rPr lang="zh-CN" altLang="zh-CN" sz="1200" b="1" dirty="0" smtClean="0"/>
              <a:t>软件</a:t>
            </a:r>
            <a:endParaRPr lang="en-US" altLang="zh-CN" sz="1200" b="1" dirty="0" smtClean="0"/>
          </a:p>
          <a:p>
            <a:pPr marL="285750" indent="-285750" defTabSz="914400" eaLnBrk="0" fontAlgn="base" hangingPunct="0">
              <a:spcBef>
                <a:spcPct val="0"/>
              </a:spcBef>
              <a:spcAft>
                <a:spcPct val="0"/>
              </a:spcAft>
              <a:buFont typeface="Wingdings" pitchFamily="2" charset="2"/>
              <a:buChar char="Ø"/>
            </a:pPr>
            <a:r>
              <a:rPr lang="en-US" altLang="zh-CN" sz="1200" b="1" dirty="0"/>
              <a:t>STM32CubeF1</a:t>
            </a:r>
            <a:r>
              <a:rPr lang="zh-CN" altLang="zh-CN" sz="1200" b="1" dirty="0"/>
              <a:t>库</a:t>
            </a:r>
            <a:r>
              <a:rPr lang="zh-CN" altLang="zh-CN" sz="1200" b="1" dirty="0" smtClean="0"/>
              <a:t>文件结构</a:t>
            </a:r>
            <a:endParaRPr lang="en-US" altLang="zh-CN" sz="1200" b="1" dirty="0" smtClean="0"/>
          </a:p>
          <a:p>
            <a:pPr marL="285750" indent="-285750" defTabSz="914400" eaLnBrk="0" fontAlgn="base" hangingPunct="0">
              <a:spcBef>
                <a:spcPct val="0"/>
              </a:spcBef>
              <a:spcAft>
                <a:spcPct val="0"/>
              </a:spcAft>
              <a:buFont typeface="Wingdings" pitchFamily="2" charset="2"/>
              <a:buChar char="Ø"/>
            </a:pPr>
            <a:r>
              <a:rPr lang="en-US" altLang="zh-CN" sz="1200" b="1" dirty="0"/>
              <a:t>STM32CubeMX</a:t>
            </a:r>
            <a:r>
              <a:rPr lang="zh-CN" altLang="zh-CN" sz="1200" b="1" dirty="0"/>
              <a:t>生成的工程架构解析</a:t>
            </a:r>
          </a:p>
        </p:txBody>
      </p:sp>
    </p:spTree>
    <p:extLst>
      <p:ext uri="{BB962C8B-B14F-4D97-AF65-F5344CB8AC3E}">
        <p14:creationId xmlns:p14="http://schemas.microsoft.com/office/powerpoint/2010/main" val="10088883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矩形 6"/>
          <p:cNvSpPr/>
          <p:nvPr/>
        </p:nvSpPr>
        <p:spPr>
          <a:xfrm>
            <a:off x="2915816" y="123478"/>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80320" y="1923678"/>
            <a:ext cx="5148064" cy="1015663"/>
          </a:xfrm>
          <a:prstGeom prst="rect">
            <a:avLst/>
          </a:prstGeom>
          <a:solidFill>
            <a:schemeClr val="bg1"/>
          </a:solidFill>
        </p:spPr>
        <p:txBody>
          <a:bodyPr wrap="square">
            <a:spAutoFit/>
          </a:bodyPr>
          <a:lstStyle/>
          <a:p>
            <a:pPr algn="ctr"/>
            <a:r>
              <a:rPr lang="en-US" altLang="zh-CN" sz="6000" b="1" dirty="0" smtClean="0">
                <a:solidFill>
                  <a:schemeClr val="accent1">
                    <a:lumMod val="75000"/>
                  </a:schemeClr>
                </a:solidFill>
                <a:latin typeface="华文隶书" pitchFamily="2" charset="-122"/>
                <a:ea typeface="华文隶书" pitchFamily="2" charset="-122"/>
              </a:rPr>
              <a:t>T</a:t>
            </a:r>
            <a:r>
              <a:rPr lang="en-GB" altLang="zh-CN" sz="6000" b="1" dirty="0" smtClean="0">
                <a:solidFill>
                  <a:schemeClr val="accent1">
                    <a:lumMod val="75000"/>
                  </a:schemeClr>
                </a:solidFill>
                <a:latin typeface="华文隶书" pitchFamily="2" charset="-122"/>
                <a:ea typeface="华文隶书" pitchFamily="2" charset="-122"/>
              </a:rPr>
              <a:t>he     End!</a:t>
            </a:r>
            <a:endParaRPr lang="zh-CN" altLang="zh-CN" sz="6000" b="1" dirty="0">
              <a:solidFill>
                <a:schemeClr val="accent1">
                  <a:lumMod val="75000"/>
                </a:schemeClr>
              </a:solidFill>
              <a:latin typeface="华文隶书" pitchFamily="2" charset="-122"/>
              <a:ea typeface="华文隶书" pitchFamily="2" charset="-122"/>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新月形 5"/>
          <p:cNvSpPr/>
          <p:nvPr/>
        </p:nvSpPr>
        <p:spPr>
          <a:xfrm rot="5400000">
            <a:off x="3908409" y="1003093"/>
            <a:ext cx="576063"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新月形 11"/>
          <p:cNvSpPr/>
          <p:nvPr/>
        </p:nvSpPr>
        <p:spPr>
          <a:xfrm rot="16200000">
            <a:off x="6081017" y="1669836"/>
            <a:ext cx="613404"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十字箭头标注 14"/>
          <p:cNvSpPr/>
          <p:nvPr/>
        </p:nvSpPr>
        <p:spPr>
          <a:xfrm>
            <a:off x="395536" y="339502"/>
            <a:ext cx="129614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altLang="zh-CN" sz="1200" b="1" dirty="0" smtClean="0"/>
              <a:t>STM32</a:t>
            </a:r>
            <a:endParaRPr lang="zh-CN" altLang="en-US" sz="1200" b="1" dirty="0"/>
          </a:p>
        </p:txBody>
      </p:sp>
    </p:spTree>
    <p:extLst>
      <p:ext uri="{BB962C8B-B14F-4D97-AF65-F5344CB8AC3E}">
        <p14:creationId xmlns:p14="http://schemas.microsoft.com/office/powerpoint/2010/main" val="3247507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3130</TotalTime>
  <Words>5737</Words>
  <Application>Microsoft Office PowerPoint</Application>
  <PresentationFormat>全屏显示(16:9)</PresentationFormat>
  <Paragraphs>580</Paragraphs>
  <Slides>99</Slides>
  <Notes>3</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99</vt:i4>
      </vt:variant>
    </vt:vector>
  </HeadingPairs>
  <TitlesOfParts>
    <vt:vector size="103" baseType="lpstr">
      <vt:lpstr>Office 主题​​</vt:lpstr>
      <vt:lpstr>文档</vt:lpstr>
      <vt:lpstr>Visio</vt:lpstr>
      <vt:lpstr>Microsoft Office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马锋</cp:lastModifiedBy>
  <cp:revision>314</cp:revision>
  <dcterms:created xsi:type="dcterms:W3CDTF">2019-08-08T08:45:05Z</dcterms:created>
  <dcterms:modified xsi:type="dcterms:W3CDTF">2020-06-15T14:27:41Z</dcterms:modified>
</cp:coreProperties>
</file>